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5" r:id="rId4"/>
  </p:sldMasterIdLst>
  <p:notesMasterIdLst>
    <p:notesMasterId r:id="rId45"/>
  </p:notesMasterIdLst>
  <p:handoutMasterIdLst>
    <p:handoutMasterId r:id="rId46"/>
  </p:handoutMasterIdLst>
  <p:sldIdLst>
    <p:sldId id="306" r:id="rId5"/>
    <p:sldId id="309" r:id="rId6"/>
    <p:sldId id="310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13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5" r:id="rId29"/>
    <p:sldId id="336" r:id="rId30"/>
    <p:sldId id="344" r:id="rId31"/>
    <p:sldId id="343" r:id="rId32"/>
    <p:sldId id="337" r:id="rId33"/>
    <p:sldId id="345" r:id="rId34"/>
    <p:sldId id="338" r:id="rId35"/>
    <p:sldId id="340" r:id="rId36"/>
    <p:sldId id="348" r:id="rId37"/>
    <p:sldId id="349" r:id="rId38"/>
    <p:sldId id="350" r:id="rId39"/>
    <p:sldId id="351" r:id="rId40"/>
    <p:sldId id="341" r:id="rId41"/>
    <p:sldId id="342" r:id="rId42"/>
    <p:sldId id="347" r:id="rId43"/>
    <p:sldId id="346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0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630" y="96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79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CA70EDB-4B36-4CA5-AB48-4ED7CCB713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E198DCC-3E8D-4419-B930-82477F012A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08DB3-0D29-4A43-857F-E099129922D1}" type="datetime1">
              <a:rPr lang="fr-FR" smtClean="0"/>
              <a:t>05/10/2022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0811FE1-7A54-4024-AE57-E9290B12C1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B134E4-1F26-4974-A60F-F29A4212D5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15F8F-0F47-4F29-9881-7A839B3FAA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5129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2E851-0615-4781-BC0D-A2E801150AE0}" type="datetime1">
              <a:rPr lang="fr-FR" smtClean="0"/>
              <a:pPr/>
              <a:t>05/10/2022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939589-3E79-4C82-AA4A-FE78234FAA59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5822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20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526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087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871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722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124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453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580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607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9317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2898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705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024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1420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968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367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667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30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122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474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759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920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94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40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03/09/20XX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23371272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03/09/20XX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09923412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1655" y="4498848"/>
            <a:ext cx="4434835" cy="510474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Modifier le style du sous-titre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au numéro de diapositive 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704253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97142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03/09/20XX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265681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9" name="Graphisme 15">
            <a:extLst>
              <a:ext uri="{FF2B5EF4-FFF2-40B4-BE49-F238E27FC236}">
                <a16:creationId xmlns:a16="http://schemas.microsoft.com/office/drawing/2014/main" id="{7B836BBE-EB90-4EE8-AB41-5055D1E1E15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0" name="Graphisme 16">
            <a:extLst>
              <a:ext uri="{FF2B5EF4-FFF2-40B4-BE49-F238E27FC236}">
                <a16:creationId xmlns:a16="http://schemas.microsoft.com/office/drawing/2014/main" id="{33797B1F-4A8B-4C24-A128-885ACB2B28D9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1" name="Graphisme 14">
            <a:extLst>
              <a:ext uri="{FF2B5EF4-FFF2-40B4-BE49-F238E27FC236}">
                <a16:creationId xmlns:a16="http://schemas.microsoft.com/office/drawing/2014/main" id="{150CBBAE-D7E8-4FB4-AF49-5755BE104770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7861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10/5/2022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1" name="Graphisme 15">
            <a:extLst>
              <a:ext uri="{FF2B5EF4-FFF2-40B4-BE49-F238E27FC236}">
                <a16:creationId xmlns:a16="http://schemas.microsoft.com/office/drawing/2014/main" id="{3BED925C-AF8E-48C8-B091-A6A6B3C49638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2" name="Graphisme 16">
            <a:extLst>
              <a:ext uri="{FF2B5EF4-FFF2-40B4-BE49-F238E27FC236}">
                <a16:creationId xmlns:a16="http://schemas.microsoft.com/office/drawing/2014/main" id="{26BC7F71-7287-461E-9304-B081126BF324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13" name="Graphisme 14">
            <a:extLst>
              <a:ext uri="{FF2B5EF4-FFF2-40B4-BE49-F238E27FC236}">
                <a16:creationId xmlns:a16="http://schemas.microsoft.com/office/drawing/2014/main" id="{548552C6-10BE-470E-BF90-09E7C87963A9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10874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03/09/20XX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75162002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03/09/20XX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1739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61961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03/09/20XX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36122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88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9" r:id="rId12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G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7.jpg"/><Relationship Id="rId10" Type="http://schemas.openxmlformats.org/officeDocument/2006/relationships/image" Target="../media/image31.png"/><Relationship Id="rId4" Type="http://schemas.openxmlformats.org/officeDocument/2006/relationships/image" Target="../media/image26.jpg"/><Relationship Id="rId9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77DD2C1-0122-44FD-8A7F-7BC5E8565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rmAutofit/>
          </a:bodyPr>
          <a:lstStyle/>
          <a:p>
            <a:pPr rtl="0"/>
            <a:r>
              <a:rPr lang="fr-FR" spc="400" dirty="0"/>
              <a:t>Assemblée Générale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455621"/>
            <a:ext cx="6269347" cy="1238616"/>
          </a:xfrm>
        </p:spPr>
        <p:txBody>
          <a:bodyPr rtlCol="0">
            <a:normAutofit/>
          </a:bodyPr>
          <a:lstStyle/>
          <a:p>
            <a:pPr rtl="0"/>
            <a:r>
              <a:rPr lang="fr-FR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B0339E-EDDC-4CAC-837A-3B13ACFE8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" y="1443621"/>
            <a:ext cx="4001315" cy="344113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7B6757-994C-4B75-ABFE-D8F9E7609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6BC3A56-B546-4061-8E22-D2983771D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923A7353-9373-4700-8B89-F4F7BA2D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D5DD3-FB69-4284-98C6-0F44FDADA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501" y="1085692"/>
            <a:ext cx="5391384" cy="5229046"/>
          </a:xfrm>
        </p:spPr>
        <p:txBody>
          <a:bodyPr anchor="t">
            <a:normAutofit/>
          </a:bodyPr>
          <a:lstStyle/>
          <a:p>
            <a:r>
              <a:rPr lang="fr-FR" sz="4400" b="1" dirty="0"/>
              <a:t>Séjour à Vienne</a:t>
            </a: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dirty="0"/>
            </a:br>
            <a:r>
              <a:rPr lang="fr-FR" dirty="0"/>
              <a:t>	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0B9B2A-2094-441C-B70F-C4C824AE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10</a:t>
            </a:fld>
            <a:endParaRPr lang="fr-FR" noProof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9B6B81D-B66F-4B64-A73B-DDEA0DF196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425949" y="1418142"/>
            <a:ext cx="4936253" cy="4030860"/>
          </a:xfr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DA23222-F30F-4716-ADF1-45B51D708E6C}"/>
              </a:ext>
            </a:extLst>
          </p:cNvPr>
          <p:cNvSpPr txBox="1">
            <a:spLocks/>
          </p:cNvSpPr>
          <p:nvPr/>
        </p:nvSpPr>
        <p:spPr>
          <a:xfrm>
            <a:off x="4799761" y="645096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</a:rPr>
              <a:t> Amicale du personnel - Assemblée générale 2022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2" name="Image 11" descr="Une image contenant plante, sombre, décoré, très coloré&#10;&#10;Description générée automatiquement">
            <a:extLst>
              <a:ext uri="{FF2B5EF4-FFF2-40B4-BE49-F238E27FC236}">
                <a16:creationId xmlns:a16="http://schemas.microsoft.com/office/drawing/2014/main" id="{44A9E680-68F6-4CC4-8EDA-945B2D159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033" y="1416238"/>
            <a:ext cx="3498259" cy="31460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9899E6-5F7C-499B-B104-3B6E56D33E30}"/>
              </a:ext>
            </a:extLst>
          </p:cNvPr>
          <p:cNvSpPr/>
          <p:nvPr/>
        </p:nvSpPr>
        <p:spPr>
          <a:xfrm rot="20135282">
            <a:off x="7103825" y="3719192"/>
            <a:ext cx="3976601" cy="193899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6000" dirty="0">
                <a:solidFill>
                  <a:srgbClr val="C00000"/>
                </a:solidFill>
                <a:latin typeface="Arial Black" panose="020B0A04020102020204" pitchFamily="34" charset="0"/>
              </a:rPr>
              <a:t>Reporté </a:t>
            </a:r>
          </a:p>
          <a:p>
            <a:pPr algn="ctr"/>
            <a:r>
              <a:rPr lang="fr-FR" sz="6000" dirty="0">
                <a:solidFill>
                  <a:srgbClr val="C00000"/>
                </a:solidFill>
                <a:latin typeface="Arial Black" panose="020B0A04020102020204" pitchFamily="34" charset="0"/>
              </a:rPr>
              <a:t>en 2021</a:t>
            </a:r>
            <a:endParaRPr lang="fr-FR" sz="6000" b="1" cap="none" spc="0" dirty="0">
              <a:ln/>
              <a:solidFill>
                <a:srgbClr val="C0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92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D5DD3-FB69-4284-98C6-0F44FDADA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501" y="1085692"/>
            <a:ext cx="5762488" cy="5229046"/>
          </a:xfrm>
        </p:spPr>
        <p:txBody>
          <a:bodyPr anchor="t">
            <a:normAutofit/>
          </a:bodyPr>
          <a:lstStyle/>
          <a:p>
            <a:r>
              <a:rPr lang="fr-FR" sz="4400" b="1" dirty="0"/>
              <a:t>Noël des enfants</a:t>
            </a:r>
            <a:br>
              <a:rPr lang="fr-FR" dirty="0"/>
            </a:br>
            <a:r>
              <a:rPr lang="fr-FR" sz="2700" dirty="0"/>
              <a:t>Pas de spectacle pour cause de pandémie</a:t>
            </a:r>
            <a:r>
              <a:rPr lang="fr-FR" dirty="0"/>
              <a:t>	</a:t>
            </a:r>
            <a:br>
              <a:rPr lang="fr-FR" dirty="0"/>
            </a:br>
            <a:br>
              <a:rPr lang="fr-FR" dirty="0"/>
            </a:br>
            <a:r>
              <a:rPr lang="fr-FR" sz="2700" dirty="0"/>
              <a:t>Coût pour l’amicale : </a:t>
            </a:r>
            <a:r>
              <a:rPr lang="fr-FR" dirty="0"/>
              <a:t>12 261,30 € 	</a:t>
            </a:r>
            <a:br>
              <a:rPr lang="fr-FR" dirty="0"/>
            </a:br>
            <a:br>
              <a:rPr lang="fr-FR" dirty="0"/>
            </a:br>
            <a:r>
              <a:rPr lang="fr-FR" dirty="0"/>
              <a:t>Avec des chèques cadeaux</a:t>
            </a:r>
            <a:br>
              <a:rPr lang="fr-FR" dirty="0"/>
            </a:br>
            <a:r>
              <a:rPr lang="fr-FR" dirty="0"/>
              <a:t>et des confiseries</a:t>
            </a:r>
            <a:r>
              <a:rPr lang="fr-FR" sz="3100" dirty="0"/>
              <a:t> </a:t>
            </a:r>
            <a:r>
              <a:rPr lang="fr-FR" dirty="0"/>
              <a:t>	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0B9B2A-2094-441C-B70F-C4C824AE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11</a:t>
            </a:fld>
            <a:endParaRPr lang="fr-FR" noProof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9B6B81D-B66F-4B64-A73B-DDEA0DF196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372409" y="69669"/>
            <a:ext cx="4941819" cy="6592388"/>
          </a:xfr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DA23222-F30F-4716-ADF1-45B51D708E6C}"/>
              </a:ext>
            </a:extLst>
          </p:cNvPr>
          <p:cNvSpPr txBox="1">
            <a:spLocks/>
          </p:cNvSpPr>
          <p:nvPr/>
        </p:nvSpPr>
        <p:spPr>
          <a:xfrm>
            <a:off x="4799761" y="645096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</a:rPr>
              <a:t> Amicale du personnel - Assemblée générale 2022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2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9F38109-6CA7-491B-A6A4-D2A06300E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space réservé d’image 7">
            <a:extLst>
              <a:ext uri="{FF2B5EF4-FFF2-40B4-BE49-F238E27FC236}">
                <a16:creationId xmlns:a16="http://schemas.microsoft.com/office/drawing/2014/main" id="{8DD372BB-220C-48D2-B19A-562BE88C21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0" y="910230"/>
            <a:ext cx="5221224" cy="405397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07708C9-4DE8-42DC-8556-86EFA6F0B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093E2E4-CE1B-4314-8AD0-0555B7CAC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8D8D66C-6E87-4017-8A48-ED6A4578A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1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Amicale du personnel - Assemblée </a:t>
            </a:r>
            <a:r>
              <a:rPr lang="en-US" b="1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générale</a:t>
            </a:r>
            <a:r>
              <a:rPr lang="en-US" b="1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2070" y="624143"/>
            <a:ext cx="69272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Rapport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d’activité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588802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D5DD3-FB69-4284-98C6-0F44FDADA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500" y="1085692"/>
            <a:ext cx="5897035" cy="5229046"/>
          </a:xfrm>
        </p:spPr>
        <p:txBody>
          <a:bodyPr anchor="t">
            <a:normAutofit fontScale="90000"/>
          </a:bodyPr>
          <a:lstStyle/>
          <a:p>
            <a:r>
              <a:rPr lang="fr-FR" sz="4000" b="1" dirty="0"/>
              <a:t>Visites avec l’Office du Tourisme</a:t>
            </a:r>
            <a:br>
              <a:rPr lang="fr-FR" dirty="0"/>
            </a:br>
            <a:br>
              <a:rPr lang="fr-FR" sz="2000" dirty="0"/>
            </a:br>
            <a:r>
              <a:rPr lang="fr-FR" sz="3100" b="1" dirty="0"/>
              <a:t>Souterrains de Pontoise</a:t>
            </a:r>
            <a:br>
              <a:rPr lang="fr-FR" sz="3100" dirty="0"/>
            </a:br>
            <a:r>
              <a:rPr lang="fr-FR" sz="3100" dirty="0"/>
              <a:t>	</a:t>
            </a:r>
            <a:r>
              <a:rPr lang="fr-FR" sz="2700" dirty="0"/>
              <a:t>26 septembre, 25 inscriptions.</a:t>
            </a:r>
            <a:br>
              <a:rPr lang="fr-FR" sz="2700" dirty="0"/>
            </a:br>
            <a:r>
              <a:rPr lang="fr-FR" sz="3100" b="1" dirty="0"/>
              <a:t>Les peintres à Pontoise</a:t>
            </a:r>
            <a:br>
              <a:rPr lang="fr-FR" sz="3100" dirty="0"/>
            </a:br>
            <a:r>
              <a:rPr lang="fr-FR" dirty="0"/>
              <a:t>	</a:t>
            </a:r>
            <a:r>
              <a:rPr lang="fr-FR" sz="2700" dirty="0"/>
              <a:t>3 octobre, 7 inscriptions.</a:t>
            </a:r>
            <a:br>
              <a:rPr lang="fr-FR" sz="2700" dirty="0"/>
            </a:br>
            <a:r>
              <a:rPr lang="fr-FR" sz="3100" b="1" dirty="0"/>
              <a:t>L’Axe Majeur</a:t>
            </a:r>
            <a:br>
              <a:rPr lang="fr-FR" sz="3100" dirty="0"/>
            </a:br>
            <a:r>
              <a:rPr lang="fr-FR" sz="3200" dirty="0"/>
              <a:t>	</a:t>
            </a:r>
            <a:r>
              <a:rPr lang="fr-FR" sz="2700" dirty="0"/>
              <a:t>17 octobre, 11 inscriptions.</a:t>
            </a:r>
            <a:br>
              <a:rPr lang="fr-FR" sz="2700" dirty="0"/>
            </a:br>
            <a:br>
              <a:rPr lang="fr-FR" sz="2700" dirty="0"/>
            </a:br>
            <a:r>
              <a:rPr lang="fr-FR" sz="2700" dirty="0"/>
              <a:t>Coût pour l’amicale : </a:t>
            </a:r>
            <a:r>
              <a:rPr lang="fr-FR" dirty="0"/>
              <a:t>293,00 € 		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0B9B2A-2094-441C-B70F-C4C824AE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13</a:t>
            </a:fld>
            <a:endParaRPr lang="fr-FR" noProof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9B6B81D-B66F-4B64-A73B-DDEA0DF196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283465" y="165792"/>
            <a:ext cx="5221224" cy="2933378"/>
          </a:xfr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DA23222-F30F-4716-ADF1-45B51D708E6C}"/>
              </a:ext>
            </a:extLst>
          </p:cNvPr>
          <p:cNvSpPr txBox="1">
            <a:spLocks/>
          </p:cNvSpPr>
          <p:nvPr/>
        </p:nvSpPr>
        <p:spPr>
          <a:xfrm>
            <a:off x="4799761" y="645096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</a:rPr>
              <a:t> Amicale du personnel - Assemblée générale 2022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4" name="Image 3" descr="Une image contenant bâtiment, voûte, pierre&#10;&#10;Description générée automatiquement">
            <a:extLst>
              <a:ext uri="{FF2B5EF4-FFF2-40B4-BE49-F238E27FC236}">
                <a16:creationId xmlns:a16="http://schemas.microsoft.com/office/drawing/2014/main" id="{B8647D95-C17B-4628-9523-087EC211A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35" y="3235396"/>
            <a:ext cx="2438400" cy="1828800"/>
          </a:xfrm>
          <a:prstGeom prst="rect">
            <a:avLst/>
          </a:prstGeom>
        </p:spPr>
      </p:pic>
      <p:pic>
        <p:nvPicPr>
          <p:cNvPr id="11" name="Image 10" descr="Une image contenant herbe, arbre, extérieur, maison&#10;&#10;Description générée automatiquement">
            <a:extLst>
              <a:ext uri="{FF2B5EF4-FFF2-40B4-BE49-F238E27FC236}">
                <a16:creationId xmlns:a16="http://schemas.microsoft.com/office/drawing/2014/main" id="{3DA89EF1-3093-4FBE-B5A4-1B36C5904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902" y="4846059"/>
            <a:ext cx="2348116" cy="1758739"/>
          </a:xfrm>
          <a:prstGeom prst="rect">
            <a:avLst/>
          </a:prstGeom>
        </p:spPr>
      </p:pic>
      <p:pic>
        <p:nvPicPr>
          <p:cNvPr id="7" name="Image 6" descr="Une image contenant herbe, ciel, extérieur, rouge&#10;&#10;Description générée automatiquement">
            <a:extLst>
              <a:ext uri="{FF2B5EF4-FFF2-40B4-BE49-F238E27FC236}">
                <a16:creationId xmlns:a16="http://schemas.microsoft.com/office/drawing/2014/main" id="{EA045C6D-27B0-4B66-8908-053516E8C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467" y="3235396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71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D5DD3-FB69-4284-98C6-0F44FDADA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0866" y="1085692"/>
            <a:ext cx="5806030" cy="5229046"/>
          </a:xfrm>
        </p:spPr>
        <p:txBody>
          <a:bodyPr anchor="t">
            <a:normAutofit fontScale="90000"/>
          </a:bodyPr>
          <a:lstStyle/>
          <a:p>
            <a:r>
              <a:rPr lang="fr-FR" sz="4400" b="1" dirty="0"/>
              <a:t>Week-end au Futuroscope</a:t>
            </a:r>
            <a:br>
              <a:rPr lang="fr-FR" dirty="0"/>
            </a:br>
            <a:r>
              <a:rPr lang="fr-FR" dirty="0"/>
              <a:t>9 et 10 octobre 2021</a:t>
            </a:r>
            <a:br>
              <a:rPr lang="fr-FR" dirty="0"/>
            </a:br>
            <a:r>
              <a:rPr lang="fr-FR" dirty="0"/>
              <a:t>	</a:t>
            </a:r>
            <a:br>
              <a:rPr lang="fr-FR" dirty="0"/>
            </a:br>
            <a:r>
              <a:rPr lang="fr-FR" sz="2700" dirty="0"/>
              <a:t>51 personnes inscrites</a:t>
            </a:r>
            <a:br>
              <a:rPr lang="fr-FR" dirty="0"/>
            </a:br>
            <a:br>
              <a:rPr lang="fr-FR" dirty="0"/>
            </a:br>
            <a:r>
              <a:rPr lang="fr-FR" sz="2700" dirty="0"/>
              <a:t>Coût pour l’amicale : </a:t>
            </a:r>
            <a:r>
              <a:rPr lang="fr-FR" dirty="0"/>
              <a:t>6 439,00 € 	</a:t>
            </a:r>
            <a:br>
              <a:rPr lang="fr-FR" dirty="0"/>
            </a:br>
            <a:br>
              <a:rPr lang="fr-FR" dirty="0"/>
            </a:br>
            <a:r>
              <a:rPr lang="fr-FR" sz="3100" dirty="0"/>
              <a:t>Avec train, hébergement et restauration </a:t>
            </a:r>
            <a:r>
              <a:rPr lang="fr-FR" dirty="0"/>
              <a:t>	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0B9B2A-2094-441C-B70F-C4C824AE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14</a:t>
            </a:fld>
            <a:endParaRPr lang="fr-FR" noProof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9B6B81D-B66F-4B64-A73B-DDEA0DF196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806196" y="301752"/>
            <a:ext cx="4175760" cy="6263640"/>
          </a:xfr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DA23222-F30F-4716-ADF1-45B51D708E6C}"/>
              </a:ext>
            </a:extLst>
          </p:cNvPr>
          <p:cNvSpPr txBox="1">
            <a:spLocks/>
          </p:cNvSpPr>
          <p:nvPr/>
        </p:nvSpPr>
        <p:spPr>
          <a:xfrm>
            <a:off x="4799761" y="645096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</a:rPr>
              <a:t> Amicale du personnel - Assemblée générale 2022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59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D5DD3-FB69-4284-98C6-0F44FDADA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0866" y="1085692"/>
            <a:ext cx="6163088" cy="5229046"/>
          </a:xfrm>
        </p:spPr>
        <p:txBody>
          <a:bodyPr anchor="t">
            <a:normAutofit fontScale="90000"/>
          </a:bodyPr>
          <a:lstStyle/>
          <a:p>
            <a:r>
              <a:rPr lang="fr-FR" sz="4000" b="1" dirty="0"/>
              <a:t>Théâtre « Un chalet à Gstaad »</a:t>
            </a:r>
            <a:br>
              <a:rPr lang="fr-FR" sz="4000" dirty="0"/>
            </a:br>
            <a:r>
              <a:rPr lang="fr-FR" dirty="0"/>
              <a:t>Samedi 4 décembre 	</a:t>
            </a:r>
            <a:br>
              <a:rPr lang="fr-FR" dirty="0"/>
            </a:br>
            <a:br>
              <a:rPr lang="fr-FR" dirty="0"/>
            </a:br>
            <a:r>
              <a:rPr lang="fr-FR" sz="2700" dirty="0"/>
              <a:t>30 personnes inscrites</a:t>
            </a:r>
            <a:br>
              <a:rPr lang="fr-FR" dirty="0"/>
            </a:br>
            <a:br>
              <a:rPr lang="fr-FR" dirty="0"/>
            </a:br>
            <a:r>
              <a:rPr lang="fr-FR" sz="2700" dirty="0"/>
              <a:t>Coût pour l’amicale : </a:t>
            </a:r>
            <a:r>
              <a:rPr lang="fr-FR" dirty="0"/>
              <a:t>1 355,00 € 	</a:t>
            </a:r>
            <a:br>
              <a:rPr lang="fr-FR" dirty="0"/>
            </a:br>
            <a:br>
              <a:rPr lang="fr-FR" dirty="0"/>
            </a:br>
            <a:r>
              <a:rPr lang="fr-FR" sz="3100" dirty="0"/>
              <a:t>Avec transport et restauration </a:t>
            </a:r>
            <a:r>
              <a:rPr lang="fr-FR" dirty="0"/>
              <a:t>	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0B9B2A-2094-441C-B70F-C4C824AE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15</a:t>
            </a:fld>
            <a:endParaRPr lang="fr-FR" noProof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9B6B81D-B66F-4B64-A73B-DDEA0DF196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806196" y="302839"/>
            <a:ext cx="4175760" cy="6261465"/>
          </a:xfr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DA23222-F30F-4716-ADF1-45B51D708E6C}"/>
              </a:ext>
            </a:extLst>
          </p:cNvPr>
          <p:cNvSpPr txBox="1">
            <a:spLocks/>
          </p:cNvSpPr>
          <p:nvPr/>
        </p:nvSpPr>
        <p:spPr>
          <a:xfrm>
            <a:off x="4799761" y="645096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</a:rPr>
              <a:t> Amicale du personnel - Assemblée générale 2022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0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D5DD3-FB69-4284-98C6-0F44FDADA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501" y="1085692"/>
            <a:ext cx="5391384" cy="5229046"/>
          </a:xfrm>
        </p:spPr>
        <p:txBody>
          <a:bodyPr anchor="t">
            <a:normAutofit/>
          </a:bodyPr>
          <a:lstStyle/>
          <a:p>
            <a:r>
              <a:rPr lang="fr-FR" sz="4400" b="1" dirty="0"/>
              <a:t>Best of 80</a:t>
            </a: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dirty="0"/>
            </a:br>
            <a:r>
              <a:rPr lang="fr-FR" dirty="0"/>
              <a:t>	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0B9B2A-2094-441C-B70F-C4C824AE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16</a:t>
            </a:fld>
            <a:endParaRPr lang="fr-FR" noProof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9B6B81D-B66F-4B64-A73B-DDEA0DF196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283464" y="822960"/>
            <a:ext cx="5221224" cy="5221224"/>
          </a:xfr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DA23222-F30F-4716-ADF1-45B51D708E6C}"/>
              </a:ext>
            </a:extLst>
          </p:cNvPr>
          <p:cNvSpPr txBox="1">
            <a:spLocks/>
          </p:cNvSpPr>
          <p:nvPr/>
        </p:nvSpPr>
        <p:spPr>
          <a:xfrm>
            <a:off x="4799761" y="645096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</a:rPr>
              <a:t> Amicale du personnel - Assemblée générale 2022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2" name="Image 11" descr="Une image contenant plante, sombre, décoré, très coloré&#10;&#10;Description générée automatiquement">
            <a:extLst>
              <a:ext uri="{FF2B5EF4-FFF2-40B4-BE49-F238E27FC236}">
                <a16:creationId xmlns:a16="http://schemas.microsoft.com/office/drawing/2014/main" id="{44A9E680-68F6-4CC4-8EDA-945B2D159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033" y="1416238"/>
            <a:ext cx="3498259" cy="31460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9899E6-5F7C-499B-B104-3B6E56D33E30}"/>
              </a:ext>
            </a:extLst>
          </p:cNvPr>
          <p:cNvSpPr/>
          <p:nvPr/>
        </p:nvSpPr>
        <p:spPr>
          <a:xfrm rot="20135282">
            <a:off x="7080638" y="3612004"/>
            <a:ext cx="4495301" cy="193899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6000" cap="all" dirty="0">
                <a:solidFill>
                  <a:srgbClr val="C00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Reporté en 2022</a:t>
            </a:r>
            <a:endParaRPr lang="fr-FR" sz="6000" b="1" cap="all" spc="0" dirty="0">
              <a:ln/>
              <a:solidFill>
                <a:srgbClr val="C00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111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D5DD3-FB69-4284-98C6-0F44FDADA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501" y="1085692"/>
            <a:ext cx="5391384" cy="5229046"/>
          </a:xfrm>
        </p:spPr>
        <p:txBody>
          <a:bodyPr anchor="t">
            <a:normAutofit/>
          </a:bodyPr>
          <a:lstStyle/>
          <a:p>
            <a:r>
              <a:rPr lang="fr-FR" sz="4400" b="1" dirty="0"/>
              <a:t>Séjour à Dubaï</a:t>
            </a: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dirty="0"/>
            </a:br>
            <a:r>
              <a:rPr lang="fr-FR" dirty="0"/>
              <a:t>	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0B9B2A-2094-441C-B70F-C4C824AE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17</a:t>
            </a:fld>
            <a:endParaRPr lang="fr-FR" noProof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9B6B81D-B66F-4B64-A73B-DDEA0DF196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283464" y="822960"/>
            <a:ext cx="5221224" cy="5221224"/>
          </a:xfr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DA23222-F30F-4716-ADF1-45B51D708E6C}"/>
              </a:ext>
            </a:extLst>
          </p:cNvPr>
          <p:cNvSpPr txBox="1">
            <a:spLocks/>
          </p:cNvSpPr>
          <p:nvPr/>
        </p:nvSpPr>
        <p:spPr>
          <a:xfrm>
            <a:off x="4799761" y="645096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</a:rPr>
              <a:t> Amicale du personnel - Assemblée générale 2022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2" name="Image 11" descr="Une image contenant plante, sombre, décoré, très coloré&#10;&#10;Description générée automatiquement">
            <a:extLst>
              <a:ext uri="{FF2B5EF4-FFF2-40B4-BE49-F238E27FC236}">
                <a16:creationId xmlns:a16="http://schemas.microsoft.com/office/drawing/2014/main" id="{44A9E680-68F6-4CC4-8EDA-945B2D159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033" y="1416238"/>
            <a:ext cx="3498259" cy="31460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9899E6-5F7C-499B-B104-3B6E56D33E30}"/>
              </a:ext>
            </a:extLst>
          </p:cNvPr>
          <p:cNvSpPr/>
          <p:nvPr/>
        </p:nvSpPr>
        <p:spPr>
          <a:xfrm rot="20135282">
            <a:off x="7103825" y="3719192"/>
            <a:ext cx="3976601" cy="193899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6000" dirty="0">
                <a:solidFill>
                  <a:srgbClr val="C00000"/>
                </a:solidFill>
                <a:latin typeface="Arial Black" panose="020B0A04020102020204" pitchFamily="34" charset="0"/>
              </a:rPr>
              <a:t>Reporté </a:t>
            </a:r>
          </a:p>
          <a:p>
            <a:pPr algn="ctr"/>
            <a:r>
              <a:rPr lang="fr-FR" sz="6000" dirty="0">
                <a:solidFill>
                  <a:srgbClr val="C00000"/>
                </a:solidFill>
                <a:latin typeface="Arial Black" panose="020B0A04020102020204" pitchFamily="34" charset="0"/>
              </a:rPr>
              <a:t>en 2022</a:t>
            </a:r>
            <a:endParaRPr lang="fr-FR" sz="6000" b="1" cap="none" spc="0" dirty="0">
              <a:ln/>
              <a:solidFill>
                <a:srgbClr val="C0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578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D5DD3-FB69-4284-98C6-0F44FDADA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501" y="1085692"/>
            <a:ext cx="5391384" cy="5229046"/>
          </a:xfrm>
        </p:spPr>
        <p:txBody>
          <a:bodyPr anchor="t">
            <a:normAutofit/>
          </a:bodyPr>
          <a:lstStyle/>
          <a:p>
            <a:r>
              <a:rPr lang="fr-FR" sz="4400" b="1" dirty="0"/>
              <a:t>Séjour au Vietnam</a:t>
            </a: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dirty="0"/>
            </a:br>
            <a:r>
              <a:rPr lang="fr-FR" dirty="0"/>
              <a:t>	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0B9B2A-2094-441C-B70F-C4C824AE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18</a:t>
            </a:fld>
            <a:endParaRPr lang="fr-FR" noProof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9B6B81D-B66F-4B64-A73B-DDEA0DF196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283464" y="1418142"/>
            <a:ext cx="5221224" cy="4030860"/>
          </a:xfr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DA23222-F30F-4716-ADF1-45B51D708E6C}"/>
              </a:ext>
            </a:extLst>
          </p:cNvPr>
          <p:cNvSpPr txBox="1">
            <a:spLocks/>
          </p:cNvSpPr>
          <p:nvPr/>
        </p:nvSpPr>
        <p:spPr>
          <a:xfrm>
            <a:off x="4799761" y="645096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</a:rPr>
              <a:t> Amicale du personnel - Assemblée générale 2022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2" name="Image 11" descr="Une image contenant plante, sombre, décoré, très coloré&#10;&#10;Description générée automatiquement">
            <a:extLst>
              <a:ext uri="{FF2B5EF4-FFF2-40B4-BE49-F238E27FC236}">
                <a16:creationId xmlns:a16="http://schemas.microsoft.com/office/drawing/2014/main" id="{44A9E680-68F6-4CC4-8EDA-945B2D159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033" y="1416238"/>
            <a:ext cx="3498259" cy="31460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9899E6-5F7C-499B-B104-3B6E56D33E30}"/>
              </a:ext>
            </a:extLst>
          </p:cNvPr>
          <p:cNvSpPr/>
          <p:nvPr/>
        </p:nvSpPr>
        <p:spPr>
          <a:xfrm rot="20135282">
            <a:off x="7103825" y="3719192"/>
            <a:ext cx="3976601" cy="193899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6000" dirty="0">
                <a:solidFill>
                  <a:srgbClr val="C00000"/>
                </a:solidFill>
                <a:latin typeface="Arial Black" panose="020B0A04020102020204" pitchFamily="34" charset="0"/>
              </a:rPr>
              <a:t>Reporté </a:t>
            </a:r>
          </a:p>
          <a:p>
            <a:pPr algn="ctr"/>
            <a:r>
              <a:rPr lang="fr-FR" sz="6000" dirty="0">
                <a:solidFill>
                  <a:srgbClr val="C00000"/>
                </a:solidFill>
                <a:latin typeface="Arial Black" panose="020B0A04020102020204" pitchFamily="34" charset="0"/>
              </a:rPr>
              <a:t>en 2022</a:t>
            </a:r>
            <a:endParaRPr lang="fr-FR" sz="6000" b="1" cap="none" spc="0" dirty="0">
              <a:ln/>
              <a:solidFill>
                <a:srgbClr val="C0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48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D5DD3-FB69-4284-98C6-0F44FDADA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501" y="1085692"/>
            <a:ext cx="5391384" cy="5229046"/>
          </a:xfrm>
        </p:spPr>
        <p:txBody>
          <a:bodyPr anchor="t">
            <a:normAutofit/>
          </a:bodyPr>
          <a:lstStyle/>
          <a:p>
            <a:r>
              <a:rPr lang="fr-FR" sz="4400" b="1" dirty="0"/>
              <a:t>Séjour à Vienne</a:t>
            </a: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dirty="0"/>
            </a:br>
            <a:r>
              <a:rPr lang="fr-FR" dirty="0"/>
              <a:t>	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0B9B2A-2094-441C-B70F-C4C824AE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19</a:t>
            </a:fld>
            <a:endParaRPr lang="fr-FR" noProof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9B6B81D-B66F-4B64-A73B-DDEA0DF196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425949" y="1418142"/>
            <a:ext cx="4936253" cy="4030860"/>
          </a:xfr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DA23222-F30F-4716-ADF1-45B51D708E6C}"/>
              </a:ext>
            </a:extLst>
          </p:cNvPr>
          <p:cNvSpPr txBox="1">
            <a:spLocks/>
          </p:cNvSpPr>
          <p:nvPr/>
        </p:nvSpPr>
        <p:spPr>
          <a:xfrm>
            <a:off x="4799761" y="645096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</a:rPr>
              <a:t> Amicale du personnel - Assemblée générale 2022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2" name="Image 11" descr="Une image contenant plante, sombre, décoré, très coloré&#10;&#10;Description générée automatiquement">
            <a:extLst>
              <a:ext uri="{FF2B5EF4-FFF2-40B4-BE49-F238E27FC236}">
                <a16:creationId xmlns:a16="http://schemas.microsoft.com/office/drawing/2014/main" id="{44A9E680-68F6-4CC4-8EDA-945B2D159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033" y="1416238"/>
            <a:ext cx="3498259" cy="31460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9899E6-5F7C-499B-B104-3B6E56D33E30}"/>
              </a:ext>
            </a:extLst>
          </p:cNvPr>
          <p:cNvSpPr/>
          <p:nvPr/>
        </p:nvSpPr>
        <p:spPr>
          <a:xfrm rot="20135282">
            <a:off x="7103825" y="3719192"/>
            <a:ext cx="3976601" cy="193899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6000" dirty="0">
                <a:solidFill>
                  <a:srgbClr val="C00000"/>
                </a:solidFill>
                <a:latin typeface="Arial Black" panose="020B0A04020102020204" pitchFamily="34" charset="0"/>
              </a:rPr>
              <a:t>Reporté </a:t>
            </a:r>
          </a:p>
          <a:p>
            <a:pPr algn="ctr"/>
            <a:r>
              <a:rPr lang="fr-FR" sz="6000" dirty="0">
                <a:solidFill>
                  <a:srgbClr val="C00000"/>
                </a:solidFill>
                <a:latin typeface="Arial Black" panose="020B0A04020102020204" pitchFamily="34" charset="0"/>
              </a:rPr>
              <a:t>en 2022</a:t>
            </a:r>
          </a:p>
        </p:txBody>
      </p:sp>
    </p:spTree>
    <p:extLst>
      <p:ext uri="{BB962C8B-B14F-4D97-AF65-F5344CB8AC3E}">
        <p14:creationId xmlns:p14="http://schemas.microsoft.com/office/powerpoint/2010/main" val="2971843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D55914D-EDDC-4439-BEA0-B9147CE2FBB7}"/>
              </a:ext>
            </a:extLst>
          </p:cNvPr>
          <p:cNvSpPr txBox="1"/>
          <p:nvPr/>
        </p:nvSpPr>
        <p:spPr>
          <a:xfrm>
            <a:off x="216422" y="0"/>
            <a:ext cx="1162681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/>
              <a:t>ORDRE DU JOUR 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3200" dirty="0"/>
              <a:t>Rapport d’activités 2020 et 2021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3200" dirty="0"/>
              <a:t>Bilan du CNAS 2020 et 2021 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3200" dirty="0"/>
              <a:t>Approbation des comptes 2020 et 2021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3200" dirty="0"/>
              <a:t>Rappel du programme 2022 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3200" dirty="0"/>
              <a:t>Compte de résultat prévisionnel 2022 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3200" dirty="0"/>
              <a:t>Informations 2023 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3200" dirty="0"/>
              <a:t>Propositions des Amicalistes et questions diverses</a:t>
            </a:r>
          </a:p>
          <a:p>
            <a:endParaRPr lang="fr-FR" sz="3200" dirty="0"/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071FE447-B7FB-4E62-988F-88900CFB527D}"/>
              </a:ext>
            </a:extLst>
          </p:cNvPr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/>
              <a:t> Amicale du personnel - Assemblée générale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D5DD3-FB69-4284-98C6-0F44FDADA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501" y="1085692"/>
            <a:ext cx="5762488" cy="5229046"/>
          </a:xfrm>
        </p:spPr>
        <p:txBody>
          <a:bodyPr anchor="t">
            <a:normAutofit fontScale="90000"/>
          </a:bodyPr>
          <a:lstStyle/>
          <a:p>
            <a:r>
              <a:rPr lang="fr-FR" sz="4400" b="1" dirty="0"/>
              <a:t>Noël des enfants</a:t>
            </a:r>
            <a:br>
              <a:rPr lang="fr-FR" dirty="0"/>
            </a:br>
            <a:r>
              <a:rPr lang="fr-FR" sz="2700" dirty="0"/>
              <a:t>Au cinéma de Vauréal</a:t>
            </a:r>
            <a:r>
              <a:rPr lang="fr-FR" dirty="0"/>
              <a:t>	</a:t>
            </a:r>
            <a:br>
              <a:rPr lang="fr-FR" dirty="0"/>
            </a:br>
            <a:br>
              <a:rPr lang="fr-FR" dirty="0"/>
            </a:br>
            <a:r>
              <a:rPr lang="fr-FR" sz="2700" dirty="0"/>
              <a:t>Coût pour l’amicale : </a:t>
            </a:r>
            <a:r>
              <a:rPr lang="fr-FR" dirty="0"/>
              <a:t>13 111,12 € 	</a:t>
            </a:r>
            <a:br>
              <a:rPr lang="fr-FR" dirty="0"/>
            </a:br>
            <a:br>
              <a:rPr lang="fr-FR" dirty="0"/>
            </a:br>
            <a:r>
              <a:rPr lang="fr-FR" sz="3100" dirty="0"/>
              <a:t>Avec des chèques cadeaux, une séance de cinéma et des confiseries </a:t>
            </a:r>
            <a:r>
              <a:rPr lang="fr-FR" dirty="0"/>
              <a:t>	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0B9B2A-2094-441C-B70F-C4C824AE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20</a:t>
            </a:fld>
            <a:endParaRPr lang="fr-FR" noProof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9B6B81D-B66F-4B64-A73B-DDEA0DF196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372409" y="69669"/>
            <a:ext cx="4941819" cy="6592388"/>
          </a:xfr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DA23222-F30F-4716-ADF1-45B51D708E6C}"/>
              </a:ext>
            </a:extLst>
          </p:cNvPr>
          <p:cNvSpPr txBox="1">
            <a:spLocks/>
          </p:cNvSpPr>
          <p:nvPr/>
        </p:nvSpPr>
        <p:spPr>
          <a:xfrm>
            <a:off x="4799761" y="645096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</a:rPr>
              <a:t> Amicale du personnel - Assemblée générale 2022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59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9F38109-6CA7-491B-A6A4-D2A06300E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space réservé d’image 7">
            <a:extLst>
              <a:ext uri="{FF2B5EF4-FFF2-40B4-BE49-F238E27FC236}">
                <a16:creationId xmlns:a16="http://schemas.microsoft.com/office/drawing/2014/main" id="{8DD372BB-220C-48D2-B19A-562BE88C21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374260" y="1020979"/>
            <a:ext cx="5221224" cy="373729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07708C9-4DE8-42DC-8556-86EFA6F0B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093E2E4-CE1B-4314-8AD0-0555B7CAC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8D8D66C-6E87-4017-8A48-ED6A4578A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1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Amicale du personnel - Assemblée </a:t>
            </a:r>
            <a:r>
              <a:rPr lang="en-US" b="1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générale</a:t>
            </a:r>
            <a:r>
              <a:rPr lang="en-US" b="1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9743" y="624143"/>
            <a:ext cx="567731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Bilan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du CNAS  </a:t>
            </a:r>
            <a:b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02679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’image 7">
            <a:extLst>
              <a:ext uri="{FF2B5EF4-FFF2-40B4-BE49-F238E27FC236}">
                <a16:creationId xmlns:a16="http://schemas.microsoft.com/office/drawing/2014/main" id="{48D73D33-DA6B-4F6E-8F33-3903F74D68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3631" y="33091"/>
            <a:ext cx="2168643" cy="155229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55914D-EDDC-4439-BEA0-B9147CE2FBB7}"/>
              </a:ext>
            </a:extLst>
          </p:cNvPr>
          <p:cNvSpPr txBox="1"/>
          <p:nvPr/>
        </p:nvSpPr>
        <p:spPr>
          <a:xfrm>
            <a:off x="462606" y="659011"/>
            <a:ext cx="11337507" cy="534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/>
              <a:t>                       Le CNAS, quelques chiffres pour l’Amicale de la CACP</a:t>
            </a:r>
          </a:p>
          <a:p>
            <a:pPr>
              <a:lnSpc>
                <a:spcPct val="150000"/>
              </a:lnSpc>
            </a:pPr>
            <a:r>
              <a:rPr lang="fr-FR" sz="900" b="1" dirty="0"/>
              <a:t> </a:t>
            </a:r>
          </a:p>
          <a:p>
            <a:pPr marL="914400" lvl="1" indent="-45720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fr-FR" sz="3200" dirty="0"/>
              <a:t>486 bénéficiaires en 2020 et 493 bénéficiaires en 2021 </a:t>
            </a:r>
          </a:p>
          <a:p>
            <a:pPr marL="914400" lvl="1" indent="-45720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fr-FR" sz="3200" dirty="0"/>
              <a:t>67 % des bénéficiaires ont reçu une prestation en 2020 </a:t>
            </a:r>
            <a:br>
              <a:rPr lang="fr-FR" sz="3200" dirty="0"/>
            </a:br>
            <a:r>
              <a:rPr lang="fr-FR" sz="3200" dirty="0"/>
              <a:t>70 % des bénéficiaires ont reçu une prestation en 2021</a:t>
            </a:r>
          </a:p>
          <a:p>
            <a:pPr marL="914400" lvl="1" indent="-45720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fr-FR" sz="3200" dirty="0"/>
              <a:t>97 668 € de cotisation pour 2020 et 99 004 € en 2021</a:t>
            </a:r>
          </a:p>
          <a:p>
            <a:pPr marL="914400" lvl="1" indent="-457200"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fr-FR" sz="3200" dirty="0"/>
              <a:t>99 192 € de prestations pour 2020 et 119 019 € en 2021</a:t>
            </a:r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071FE447-B7FB-4E62-988F-88900CFB527D}"/>
              </a:ext>
            </a:extLst>
          </p:cNvPr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/>
              <a:t> Amicale du personnel - Assemblée générale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09472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A7F196-7137-45F6-98A5-35E5BD579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3999"/>
            <a:ext cx="12182475" cy="4486275"/>
          </a:xfrm>
          <a:prstGeom prst="rect">
            <a:avLst/>
          </a:prstGeom>
        </p:spPr>
      </p:pic>
      <p:pic>
        <p:nvPicPr>
          <p:cNvPr id="5" name="Espace réservé d’image 7">
            <a:extLst>
              <a:ext uri="{FF2B5EF4-FFF2-40B4-BE49-F238E27FC236}">
                <a16:creationId xmlns:a16="http://schemas.microsoft.com/office/drawing/2014/main" id="{48D73D33-DA6B-4F6E-8F33-3903F74D68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3631" y="33091"/>
            <a:ext cx="2168643" cy="155229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55914D-EDDC-4439-BEA0-B9147CE2FBB7}"/>
              </a:ext>
            </a:extLst>
          </p:cNvPr>
          <p:cNvSpPr txBox="1"/>
          <p:nvPr/>
        </p:nvSpPr>
        <p:spPr>
          <a:xfrm>
            <a:off x="462606" y="659011"/>
            <a:ext cx="11337507" cy="1017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/>
              <a:t>                       Détail des prestations 2020</a:t>
            </a:r>
          </a:p>
          <a:p>
            <a:pPr>
              <a:lnSpc>
                <a:spcPct val="150000"/>
              </a:lnSpc>
            </a:pPr>
            <a:r>
              <a:rPr lang="fr-FR" sz="900" b="1" dirty="0"/>
              <a:t> </a:t>
            </a:r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071FE447-B7FB-4E62-988F-88900CFB527D}"/>
              </a:ext>
            </a:extLst>
          </p:cNvPr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/>
              <a:t> Amicale du personnel - Assemblée générale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2769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4C4F6C4-9507-4D23-8B24-5CF2A22BF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0727"/>
            <a:ext cx="12192000" cy="3953217"/>
          </a:xfrm>
          <a:prstGeom prst="rect">
            <a:avLst/>
          </a:prstGeom>
        </p:spPr>
      </p:pic>
      <p:pic>
        <p:nvPicPr>
          <p:cNvPr id="5" name="Espace réservé d’image 7">
            <a:extLst>
              <a:ext uri="{FF2B5EF4-FFF2-40B4-BE49-F238E27FC236}">
                <a16:creationId xmlns:a16="http://schemas.microsoft.com/office/drawing/2014/main" id="{48D73D33-DA6B-4F6E-8F33-3903F74D68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3631" y="33091"/>
            <a:ext cx="2168643" cy="155229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55914D-EDDC-4439-BEA0-B9147CE2FBB7}"/>
              </a:ext>
            </a:extLst>
          </p:cNvPr>
          <p:cNvSpPr txBox="1"/>
          <p:nvPr/>
        </p:nvSpPr>
        <p:spPr>
          <a:xfrm>
            <a:off x="462606" y="659011"/>
            <a:ext cx="11337507" cy="1017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/>
              <a:t>                       Détail des prestations 2021</a:t>
            </a:r>
          </a:p>
          <a:p>
            <a:pPr>
              <a:lnSpc>
                <a:spcPct val="150000"/>
              </a:lnSpc>
            </a:pPr>
            <a:r>
              <a:rPr lang="fr-FR" sz="900" b="1" dirty="0"/>
              <a:t> </a:t>
            </a:r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071FE447-B7FB-4E62-988F-88900CFB527D}"/>
              </a:ext>
            </a:extLst>
          </p:cNvPr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/>
              <a:t> Amicale du personnel - Assemblée générale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95001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9F38109-6CA7-491B-A6A4-D2A06300E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07708C9-4DE8-42DC-8556-86EFA6F0B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093E2E4-CE1B-4314-8AD0-0555B7CAC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8D8D66C-6E87-4017-8A48-ED6A4578A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1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Amicale du personnel - Assemblée </a:t>
            </a:r>
            <a:r>
              <a:rPr lang="en-US" b="1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générale</a:t>
            </a:r>
            <a:r>
              <a:rPr lang="en-US" b="1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9743" y="624143"/>
            <a:ext cx="567731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Approbation des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comptes</a:t>
            </a:r>
            <a:b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2020</a:t>
            </a:r>
          </a:p>
        </p:txBody>
      </p:sp>
      <p:pic>
        <p:nvPicPr>
          <p:cNvPr id="6" name="Espace réservé pour une image  5" descr="Une image contenant texte, boîtier&#10;&#10;Description générée automatiquement">
            <a:extLst>
              <a:ext uri="{FF2B5EF4-FFF2-40B4-BE49-F238E27FC236}">
                <a16:creationId xmlns:a16="http://schemas.microsoft.com/office/drawing/2014/main" id="{4511A2FC-6A54-49D3-8E3C-B8265C8B86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757547" y="671609"/>
            <a:ext cx="4667250" cy="4667250"/>
          </a:xfrm>
        </p:spPr>
      </p:pic>
    </p:spTree>
    <p:extLst>
      <p:ext uri="{BB962C8B-B14F-4D97-AF65-F5344CB8AC3E}">
        <p14:creationId xmlns:p14="http://schemas.microsoft.com/office/powerpoint/2010/main" val="3498478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5" descr="Une image contenant texte, boîtier&#10;&#10;Description générée automatiquement">
            <a:extLst>
              <a:ext uri="{FF2B5EF4-FFF2-40B4-BE49-F238E27FC236}">
                <a16:creationId xmlns:a16="http://schemas.microsoft.com/office/drawing/2014/main" id="{90BB7301-8730-4136-AFB1-BBE4BC48A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2133600" cy="21336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55914D-EDDC-4439-BEA0-B9147CE2FBB7}"/>
              </a:ext>
            </a:extLst>
          </p:cNvPr>
          <p:cNvSpPr txBox="1"/>
          <p:nvPr/>
        </p:nvSpPr>
        <p:spPr>
          <a:xfrm>
            <a:off x="2216238" y="-238620"/>
            <a:ext cx="590252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/>
              <a:t>  Compte de résultats 2020</a:t>
            </a:r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071FE447-B7FB-4E62-988F-88900CFB527D}"/>
              </a:ext>
            </a:extLst>
          </p:cNvPr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/>
              <a:t> Amicale du personnel - Assemblée générale 2022</a:t>
            </a:r>
            <a:endParaRPr lang="en-US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7C382BD-CB62-4910-B4DD-7C9F36433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765" y="439585"/>
            <a:ext cx="9159082" cy="583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15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5" descr="Une image contenant texte, boîtier&#10;&#10;Description générée automatiquement">
            <a:extLst>
              <a:ext uri="{FF2B5EF4-FFF2-40B4-BE49-F238E27FC236}">
                <a16:creationId xmlns:a16="http://schemas.microsoft.com/office/drawing/2014/main" id="{90BB7301-8730-4136-AFB1-BBE4BC48A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92" y="1236784"/>
            <a:ext cx="4384431" cy="438443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55914D-EDDC-4439-BEA0-B9147CE2FBB7}"/>
              </a:ext>
            </a:extLst>
          </p:cNvPr>
          <p:cNvSpPr txBox="1"/>
          <p:nvPr/>
        </p:nvSpPr>
        <p:spPr>
          <a:xfrm>
            <a:off x="3754892" y="2065108"/>
            <a:ext cx="7683900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/>
              <a:t>  Vote pour les comptes 2020</a:t>
            </a:r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071FE447-B7FB-4E62-988F-88900CFB527D}"/>
              </a:ext>
            </a:extLst>
          </p:cNvPr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/>
              <a:t> Amicale du personnel - Assemblée générale 2022</a:t>
            </a:r>
            <a:endParaRPr lang="en-US" b="1" dirty="0"/>
          </a:p>
        </p:txBody>
      </p:sp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29B2AC3-9881-4570-9B46-2A79E1DA6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750" y="3446583"/>
            <a:ext cx="6701703" cy="288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60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9F38109-6CA7-491B-A6A4-D2A06300E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07708C9-4DE8-42DC-8556-86EFA6F0B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093E2E4-CE1B-4314-8AD0-0555B7CAC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8D8D66C-6E87-4017-8A48-ED6A4578A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1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Amicale du personnel - Assemblée </a:t>
            </a:r>
            <a:r>
              <a:rPr lang="en-US" b="1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générale</a:t>
            </a:r>
            <a:r>
              <a:rPr lang="en-US" b="1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9743" y="624143"/>
            <a:ext cx="567731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Approbation des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comptes</a:t>
            </a:r>
            <a:b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2021</a:t>
            </a:r>
          </a:p>
        </p:txBody>
      </p:sp>
      <p:pic>
        <p:nvPicPr>
          <p:cNvPr id="6" name="Espace réservé pour une image  5" descr="Une image contenant texte, boîtier&#10;&#10;Description générée automatiquement">
            <a:extLst>
              <a:ext uri="{FF2B5EF4-FFF2-40B4-BE49-F238E27FC236}">
                <a16:creationId xmlns:a16="http://schemas.microsoft.com/office/drawing/2014/main" id="{4511A2FC-6A54-49D3-8E3C-B8265C8B86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757547" y="671609"/>
            <a:ext cx="4667250" cy="4667250"/>
          </a:xfrm>
        </p:spPr>
      </p:pic>
    </p:spTree>
    <p:extLst>
      <p:ext uri="{BB962C8B-B14F-4D97-AF65-F5344CB8AC3E}">
        <p14:creationId xmlns:p14="http://schemas.microsoft.com/office/powerpoint/2010/main" val="782934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5" descr="Une image contenant texte, boîtier&#10;&#10;Description générée automatiquement">
            <a:extLst>
              <a:ext uri="{FF2B5EF4-FFF2-40B4-BE49-F238E27FC236}">
                <a16:creationId xmlns:a16="http://schemas.microsoft.com/office/drawing/2014/main" id="{90BB7301-8730-4136-AFB1-BBE4BC48A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2133600" cy="21336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55914D-EDDC-4439-BEA0-B9147CE2FBB7}"/>
              </a:ext>
            </a:extLst>
          </p:cNvPr>
          <p:cNvSpPr txBox="1"/>
          <p:nvPr/>
        </p:nvSpPr>
        <p:spPr>
          <a:xfrm>
            <a:off x="279468" y="-232993"/>
            <a:ext cx="1133750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/>
              <a:t>                       Compte de résultats 2021</a:t>
            </a:r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071FE447-B7FB-4E62-988F-88900CFB527D}"/>
              </a:ext>
            </a:extLst>
          </p:cNvPr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/>
              <a:t> Amicale du personnel - Assemblée générale 2022</a:t>
            </a:r>
            <a:endParaRPr lang="en-US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48D10E-23FE-4BFB-B92A-31F60CC3A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1" y="521701"/>
            <a:ext cx="7774008" cy="581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28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9F38109-6CA7-491B-A6A4-D2A06300E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space réservé d’image 7">
            <a:extLst>
              <a:ext uri="{FF2B5EF4-FFF2-40B4-BE49-F238E27FC236}">
                <a16:creationId xmlns:a16="http://schemas.microsoft.com/office/drawing/2014/main" id="{8DD372BB-220C-48D2-B19A-562BE88C21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0" y="910230"/>
            <a:ext cx="5221224" cy="405397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07708C9-4DE8-42DC-8556-86EFA6F0B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093E2E4-CE1B-4314-8AD0-0555B7CAC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8D8D66C-6E87-4017-8A48-ED6A4578A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1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Amicale du personnel - Assemblée </a:t>
            </a:r>
            <a:r>
              <a:rPr lang="en-US" b="1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générale</a:t>
            </a:r>
            <a:r>
              <a:rPr lang="en-US" b="1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2070" y="624143"/>
            <a:ext cx="69272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Rapport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d’activité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561473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5" descr="Une image contenant texte, boîtier&#10;&#10;Description générée automatiquement">
            <a:extLst>
              <a:ext uri="{FF2B5EF4-FFF2-40B4-BE49-F238E27FC236}">
                <a16:creationId xmlns:a16="http://schemas.microsoft.com/office/drawing/2014/main" id="{90BB7301-8730-4136-AFB1-BBE4BC48A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92" y="1236784"/>
            <a:ext cx="4384431" cy="438443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55914D-EDDC-4439-BEA0-B9147CE2FBB7}"/>
              </a:ext>
            </a:extLst>
          </p:cNvPr>
          <p:cNvSpPr txBox="1"/>
          <p:nvPr/>
        </p:nvSpPr>
        <p:spPr>
          <a:xfrm>
            <a:off x="3754892" y="2065108"/>
            <a:ext cx="7683900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/>
              <a:t>  Vote pour les comptes 2021</a:t>
            </a:r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071FE447-B7FB-4E62-988F-88900CFB527D}"/>
              </a:ext>
            </a:extLst>
          </p:cNvPr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/>
              <a:t> Amicale du personnel - Assemblée générale 2022</a:t>
            </a:r>
            <a:endParaRPr lang="en-US" b="1" dirty="0"/>
          </a:p>
        </p:txBody>
      </p:sp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29B2AC3-9881-4570-9B46-2A79E1DA6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750" y="3446583"/>
            <a:ext cx="6701703" cy="288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68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9F38109-6CA7-491B-A6A4-D2A06300E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07708C9-4DE8-42DC-8556-86EFA6F0B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093E2E4-CE1B-4314-8AD0-0555B7CAC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8D8D66C-6E87-4017-8A48-ED6A4578A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1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Amicale du personnel - Assemblée </a:t>
            </a:r>
            <a:r>
              <a:rPr lang="en-US" b="1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générale</a:t>
            </a:r>
            <a:r>
              <a:rPr lang="en-US" b="1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9743" y="624143"/>
            <a:ext cx="567731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Rappel du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programme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8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2022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4B2EE731-4A89-4FDB-9D23-75C6F7B030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544945" y="624143"/>
            <a:ext cx="4801270" cy="4124901"/>
          </a:xfrm>
        </p:spPr>
      </p:pic>
    </p:spTree>
    <p:extLst>
      <p:ext uri="{BB962C8B-B14F-4D97-AF65-F5344CB8AC3E}">
        <p14:creationId xmlns:p14="http://schemas.microsoft.com/office/powerpoint/2010/main" val="1890992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D55914D-EDDC-4439-BEA0-B9147CE2FBB7}"/>
              </a:ext>
            </a:extLst>
          </p:cNvPr>
          <p:cNvSpPr txBox="1"/>
          <p:nvPr/>
        </p:nvSpPr>
        <p:spPr>
          <a:xfrm>
            <a:off x="2786373" y="-445220"/>
            <a:ext cx="6461683" cy="1582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7200" b="1" dirty="0">
                <a:solidFill>
                  <a:schemeClr val="accent2"/>
                </a:solidFill>
              </a:rPr>
              <a:t>Sorties 2022</a:t>
            </a:r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071FE447-B7FB-4E62-988F-88900CFB527D}"/>
              </a:ext>
            </a:extLst>
          </p:cNvPr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/>
              <a:t> Amicale du personnel - Assemblée générale 2022</a:t>
            </a:r>
            <a:endParaRPr lang="en-US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836F73-7798-402E-8B78-570C09066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9" y="177177"/>
            <a:ext cx="2607813" cy="19558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09B6221-859D-4B5F-BD4A-27560F8480A2}"/>
              </a:ext>
            </a:extLst>
          </p:cNvPr>
          <p:cNvSpPr txBox="1"/>
          <p:nvPr/>
        </p:nvSpPr>
        <p:spPr>
          <a:xfrm>
            <a:off x="6622635" y="800560"/>
            <a:ext cx="4598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Soirée Laser </a:t>
            </a:r>
            <a:r>
              <a:rPr lang="fr-FR" sz="2800" b="1" dirty="0" err="1"/>
              <a:t>game</a:t>
            </a:r>
            <a:r>
              <a:rPr lang="fr-FR" sz="2800" b="1" dirty="0"/>
              <a:t> à l’</a:t>
            </a:r>
            <a:r>
              <a:rPr lang="fr-FR" sz="2800" b="1" dirty="0" err="1"/>
              <a:t>Aren’Ice</a:t>
            </a:r>
            <a:endParaRPr lang="fr-FR" sz="28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456D29F-83CC-4FCF-B372-D977D69B61F1}"/>
              </a:ext>
            </a:extLst>
          </p:cNvPr>
          <p:cNvSpPr txBox="1"/>
          <p:nvPr/>
        </p:nvSpPr>
        <p:spPr>
          <a:xfrm>
            <a:off x="6622635" y="1354598"/>
            <a:ext cx="5126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Comédie musicale « Le Roi Lion »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B8E73DC-D0E6-41FC-8554-6EDFECC45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908" y="3998704"/>
            <a:ext cx="1497556" cy="224307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1E968B2-E172-4767-952B-41F1A7EE2273}"/>
              </a:ext>
            </a:extLst>
          </p:cNvPr>
          <p:cNvSpPr txBox="1"/>
          <p:nvPr/>
        </p:nvSpPr>
        <p:spPr>
          <a:xfrm>
            <a:off x="6622635" y="1908636"/>
            <a:ext cx="2908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Concert Best of 80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246A806-322E-4F75-92A9-66EE63F6EC4B}"/>
              </a:ext>
            </a:extLst>
          </p:cNvPr>
          <p:cNvSpPr txBox="1"/>
          <p:nvPr/>
        </p:nvSpPr>
        <p:spPr>
          <a:xfrm>
            <a:off x="6622635" y="2462674"/>
            <a:ext cx="3452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Soirée Au Parc Astérix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17F30C8-7CAD-42CB-B9D1-81C67A9103A5}"/>
              </a:ext>
            </a:extLst>
          </p:cNvPr>
          <p:cNvSpPr txBox="1"/>
          <p:nvPr/>
        </p:nvSpPr>
        <p:spPr>
          <a:xfrm>
            <a:off x="6622635" y="3016712"/>
            <a:ext cx="569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Sérénade et feu d'artifice à Versailles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BA04086-BAC4-4796-A50E-4F7788F502B1}"/>
              </a:ext>
            </a:extLst>
          </p:cNvPr>
          <p:cNvSpPr txBox="1"/>
          <p:nvPr/>
        </p:nvSpPr>
        <p:spPr>
          <a:xfrm>
            <a:off x="6622635" y="3570750"/>
            <a:ext cx="2585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Canoé sur l'Epte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26189A0-F550-4F57-81A5-3580352A55CB}"/>
              </a:ext>
            </a:extLst>
          </p:cNvPr>
          <p:cNvSpPr txBox="1"/>
          <p:nvPr/>
        </p:nvSpPr>
        <p:spPr>
          <a:xfrm>
            <a:off x="6622635" y="4124788"/>
            <a:ext cx="5124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Comédie musicale Carmen Street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F4F1BA1-D788-4192-812F-AE20B58BEE5B}"/>
              </a:ext>
            </a:extLst>
          </p:cNvPr>
          <p:cNvSpPr txBox="1"/>
          <p:nvPr/>
        </p:nvSpPr>
        <p:spPr>
          <a:xfrm>
            <a:off x="6622635" y="4678826"/>
            <a:ext cx="5280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Spectacle « le Souffle de la Terre »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A77FFE3-520B-4C25-8015-E12A528336F4}"/>
              </a:ext>
            </a:extLst>
          </p:cNvPr>
          <p:cNvSpPr txBox="1"/>
          <p:nvPr/>
        </p:nvSpPr>
        <p:spPr>
          <a:xfrm>
            <a:off x="6622635" y="5232864"/>
            <a:ext cx="5329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Course et marche « la Parisienne »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04160F6-813C-4C2F-8CF9-89847D2D527E}"/>
              </a:ext>
            </a:extLst>
          </p:cNvPr>
          <p:cNvSpPr txBox="1"/>
          <p:nvPr/>
        </p:nvSpPr>
        <p:spPr>
          <a:xfrm>
            <a:off x="6622635" y="5786906"/>
            <a:ext cx="2635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Disney sur Glace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3CFD697-40CC-46B6-A9D2-62D23B8FD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0" y="3567509"/>
            <a:ext cx="1712628" cy="1712628"/>
          </a:xfrm>
          <a:prstGeom prst="rect">
            <a:avLst/>
          </a:prstGeom>
        </p:spPr>
      </p:pic>
      <p:pic>
        <p:nvPicPr>
          <p:cNvPr id="23" name="Image 22" descr="Une image contenant texte, personne, gens, sport&#10;&#10;Description générée automatiquement">
            <a:extLst>
              <a:ext uri="{FF2B5EF4-FFF2-40B4-BE49-F238E27FC236}">
                <a16:creationId xmlns:a16="http://schemas.microsoft.com/office/drawing/2014/main" id="{69F3B30D-5E5A-4CBF-9743-764195832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3575" y="1060171"/>
            <a:ext cx="1480161" cy="1480161"/>
          </a:xfrm>
          <a:prstGeom prst="rect">
            <a:avLst/>
          </a:prstGeom>
        </p:spPr>
      </p:pic>
      <p:pic>
        <p:nvPicPr>
          <p:cNvPr id="27" name="Image 26" descr="Une image contenant arbre, extérieur, eau, bateau&#10;&#10;Description générée automatiquement">
            <a:extLst>
              <a:ext uri="{FF2B5EF4-FFF2-40B4-BE49-F238E27FC236}">
                <a16:creationId xmlns:a16="http://schemas.microsoft.com/office/drawing/2014/main" id="{F144F408-8687-4F16-9276-6FED145FE2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4952" y="2212215"/>
            <a:ext cx="2283502" cy="1712627"/>
          </a:xfrm>
          <a:prstGeom prst="rect">
            <a:avLst/>
          </a:prstGeom>
        </p:spPr>
      </p:pic>
      <p:pic>
        <p:nvPicPr>
          <p:cNvPr id="29" name="Image 28" descr="Une image contenant texte&#10;&#10;Description générée automatiquement">
            <a:extLst>
              <a:ext uri="{FF2B5EF4-FFF2-40B4-BE49-F238E27FC236}">
                <a16:creationId xmlns:a16="http://schemas.microsoft.com/office/drawing/2014/main" id="{AA19BB9A-ED41-414A-A61C-0669029323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2818" y="1002557"/>
            <a:ext cx="2123338" cy="1116465"/>
          </a:xfrm>
          <a:prstGeom prst="rect">
            <a:avLst/>
          </a:prstGeom>
        </p:spPr>
      </p:pic>
      <p:pic>
        <p:nvPicPr>
          <p:cNvPr id="25" name="Image 24" descr="Une image contenant intérieur, plancher, sport, personne&#10;&#10;Description générée automatiquement">
            <a:extLst>
              <a:ext uri="{FF2B5EF4-FFF2-40B4-BE49-F238E27FC236}">
                <a16:creationId xmlns:a16="http://schemas.microsoft.com/office/drawing/2014/main" id="{2F5AE03B-7F6E-4F7A-A657-398376B0EF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2064" y="4171720"/>
            <a:ext cx="1380454" cy="2070062"/>
          </a:xfrm>
          <a:prstGeom prst="rect">
            <a:avLst/>
          </a:prstGeom>
        </p:spPr>
      </p:pic>
      <p:pic>
        <p:nvPicPr>
          <p:cNvPr id="31" name="Image 30" descr="Une image contenant herbe, extérieur, personne, gens&#10;&#10;Description générée automatiquement">
            <a:extLst>
              <a:ext uri="{FF2B5EF4-FFF2-40B4-BE49-F238E27FC236}">
                <a16:creationId xmlns:a16="http://schemas.microsoft.com/office/drawing/2014/main" id="{1BFC70EA-6390-468A-AD86-3AF0A0013F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1078" y="2627391"/>
            <a:ext cx="1832001" cy="1480160"/>
          </a:xfrm>
          <a:prstGeom prst="rect">
            <a:avLst/>
          </a:prstGeom>
        </p:spPr>
      </p:pic>
      <p:pic>
        <p:nvPicPr>
          <p:cNvPr id="33" name="Image 3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9826F77-DAFE-48F2-97F6-5A989986F6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629" y="2268125"/>
            <a:ext cx="1538771" cy="1105904"/>
          </a:xfrm>
          <a:prstGeom prst="rect">
            <a:avLst/>
          </a:prstGeom>
        </p:spPr>
      </p:pic>
      <p:pic>
        <p:nvPicPr>
          <p:cNvPr id="35" name="Image 34" descr="Une image contenant texte, personne, posant&#10;&#10;Description générée automatiquement">
            <a:extLst>
              <a:ext uri="{FF2B5EF4-FFF2-40B4-BE49-F238E27FC236}">
                <a16:creationId xmlns:a16="http://schemas.microsoft.com/office/drawing/2014/main" id="{8CC1056B-DF15-4C44-9A47-9901BBFFA9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7045" y="4497275"/>
            <a:ext cx="1459843" cy="145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D55914D-EDDC-4439-BEA0-B9147CE2FBB7}"/>
              </a:ext>
            </a:extLst>
          </p:cNvPr>
          <p:cNvSpPr txBox="1"/>
          <p:nvPr/>
        </p:nvSpPr>
        <p:spPr>
          <a:xfrm>
            <a:off x="2786373" y="-445220"/>
            <a:ext cx="9327250" cy="1582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7200" b="1" dirty="0">
                <a:solidFill>
                  <a:schemeClr val="accent2"/>
                </a:solidFill>
              </a:rPr>
              <a:t>Voyages </a:t>
            </a:r>
            <a:r>
              <a:rPr lang="fr-FR" sz="7200" b="1" dirty="0" err="1">
                <a:solidFill>
                  <a:schemeClr val="accent2"/>
                </a:solidFill>
              </a:rPr>
              <a:t>voyages</a:t>
            </a:r>
            <a:r>
              <a:rPr lang="fr-FR" sz="7200" b="1" dirty="0">
                <a:solidFill>
                  <a:schemeClr val="accent2"/>
                </a:solidFill>
              </a:rPr>
              <a:t> ! 2022</a:t>
            </a:r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071FE447-B7FB-4E62-988F-88900CFB527D}"/>
              </a:ext>
            </a:extLst>
          </p:cNvPr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/>
              <a:t> Amicale du personnel - Assemblée générale 2022</a:t>
            </a:r>
            <a:endParaRPr lang="en-US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456D29F-83CC-4FCF-B372-D977D69B61F1}"/>
              </a:ext>
            </a:extLst>
          </p:cNvPr>
          <p:cNvSpPr txBox="1"/>
          <p:nvPr/>
        </p:nvSpPr>
        <p:spPr>
          <a:xfrm>
            <a:off x="5644453" y="1370005"/>
            <a:ext cx="1714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Dubaï</a:t>
            </a:r>
            <a:r>
              <a:rPr lang="fr-FR" sz="3200" dirty="0"/>
              <a:t> </a:t>
            </a:r>
            <a:endParaRPr lang="fr-FR" sz="44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246A806-322E-4F75-92A9-66EE63F6EC4B}"/>
              </a:ext>
            </a:extLst>
          </p:cNvPr>
          <p:cNvSpPr txBox="1"/>
          <p:nvPr/>
        </p:nvSpPr>
        <p:spPr>
          <a:xfrm>
            <a:off x="6096000" y="2269836"/>
            <a:ext cx="3241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Du 1</a:t>
            </a:r>
            <a:r>
              <a:rPr lang="fr-FR" sz="2800" b="1" baseline="30000" dirty="0"/>
              <a:t>er</a:t>
            </a:r>
            <a:r>
              <a:rPr lang="fr-FR" sz="2800" b="1" dirty="0"/>
              <a:t> au 8 mai 2022</a:t>
            </a:r>
          </a:p>
        </p:txBody>
      </p:sp>
      <p:pic>
        <p:nvPicPr>
          <p:cNvPr id="24" name="Espace réservé pour une image  7">
            <a:extLst>
              <a:ext uri="{FF2B5EF4-FFF2-40B4-BE49-F238E27FC236}">
                <a16:creationId xmlns:a16="http://schemas.microsoft.com/office/drawing/2014/main" id="{FF1DC91D-0AEF-4231-ADFC-AE37263BAF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3025" y="1354598"/>
            <a:ext cx="4506250" cy="4506250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92E0758F-800F-4D47-AF26-256D566F3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324" y="3132365"/>
            <a:ext cx="4025203" cy="210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12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2E0758F-800F-4D47-AF26-256D566F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1293" y="2139446"/>
            <a:ext cx="4135272" cy="413527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55914D-EDDC-4439-BEA0-B9147CE2FBB7}"/>
              </a:ext>
            </a:extLst>
          </p:cNvPr>
          <p:cNvSpPr txBox="1"/>
          <p:nvPr/>
        </p:nvSpPr>
        <p:spPr>
          <a:xfrm>
            <a:off x="2786373" y="-445220"/>
            <a:ext cx="9327250" cy="1582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7200" b="1" dirty="0">
                <a:solidFill>
                  <a:schemeClr val="accent2"/>
                </a:solidFill>
              </a:rPr>
              <a:t>Voyages </a:t>
            </a:r>
            <a:r>
              <a:rPr lang="fr-FR" sz="7200" b="1" dirty="0" err="1">
                <a:solidFill>
                  <a:schemeClr val="accent2"/>
                </a:solidFill>
              </a:rPr>
              <a:t>voyages</a:t>
            </a:r>
            <a:r>
              <a:rPr lang="fr-FR" sz="7200" b="1" dirty="0">
                <a:solidFill>
                  <a:schemeClr val="accent2"/>
                </a:solidFill>
              </a:rPr>
              <a:t> ! 2022</a:t>
            </a:r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071FE447-B7FB-4E62-988F-88900CFB527D}"/>
              </a:ext>
            </a:extLst>
          </p:cNvPr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/>
              <a:t> Amicale du personnel - Assemblée générale 2022</a:t>
            </a:r>
            <a:endParaRPr lang="en-US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456D29F-83CC-4FCF-B372-D977D69B61F1}"/>
              </a:ext>
            </a:extLst>
          </p:cNvPr>
          <p:cNvSpPr txBox="1"/>
          <p:nvPr/>
        </p:nvSpPr>
        <p:spPr>
          <a:xfrm>
            <a:off x="5644453" y="1370005"/>
            <a:ext cx="4135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Jamaïque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246A806-322E-4F75-92A9-66EE63F6EC4B}"/>
              </a:ext>
            </a:extLst>
          </p:cNvPr>
          <p:cNvSpPr txBox="1"/>
          <p:nvPr/>
        </p:nvSpPr>
        <p:spPr>
          <a:xfrm>
            <a:off x="6096000" y="2269836"/>
            <a:ext cx="5418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Du 31 octobre au 8 novembre 2022</a:t>
            </a:r>
          </a:p>
        </p:txBody>
      </p:sp>
      <p:pic>
        <p:nvPicPr>
          <p:cNvPr id="24" name="Espace réservé pour une image  7">
            <a:extLst>
              <a:ext uri="{FF2B5EF4-FFF2-40B4-BE49-F238E27FC236}">
                <a16:creationId xmlns:a16="http://schemas.microsoft.com/office/drawing/2014/main" id="{FF1DC91D-0AEF-4231-ADFC-AE37263BAF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9812" y="1424371"/>
            <a:ext cx="5148977" cy="3861732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Une image contenant plante, sombre, décoré, très coloré&#10;&#10;Description générée automatiquement">
            <a:extLst>
              <a:ext uri="{FF2B5EF4-FFF2-40B4-BE49-F238E27FC236}">
                <a16:creationId xmlns:a16="http://schemas.microsoft.com/office/drawing/2014/main" id="{780D702B-0C3A-439E-9268-25964E2F2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889586" y="3111007"/>
            <a:ext cx="2643372" cy="2377216"/>
          </a:xfrm>
          <a:prstGeom prst="rect">
            <a:avLst/>
          </a:prstGeom>
        </p:spPr>
      </p:pic>
      <p:pic>
        <p:nvPicPr>
          <p:cNvPr id="10" name="Image 9" descr="Une image contenant plante, sombre, décoré, très coloré&#10;&#10;Description générée automatiquement">
            <a:extLst>
              <a:ext uri="{FF2B5EF4-FFF2-40B4-BE49-F238E27FC236}">
                <a16:creationId xmlns:a16="http://schemas.microsoft.com/office/drawing/2014/main" id="{EB2D10EE-D4A8-4F8B-AF71-A92D4CBF3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748857" y="3141563"/>
            <a:ext cx="2643372" cy="23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2E0758F-800F-4D47-AF26-256D566F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1293" y="2139446"/>
            <a:ext cx="4135272" cy="413527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55914D-EDDC-4439-BEA0-B9147CE2FBB7}"/>
              </a:ext>
            </a:extLst>
          </p:cNvPr>
          <p:cNvSpPr txBox="1"/>
          <p:nvPr/>
        </p:nvSpPr>
        <p:spPr>
          <a:xfrm>
            <a:off x="2786373" y="-445220"/>
            <a:ext cx="9327250" cy="1582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7200" b="1" dirty="0">
                <a:solidFill>
                  <a:schemeClr val="accent2"/>
                </a:solidFill>
              </a:rPr>
              <a:t>Voyages </a:t>
            </a:r>
            <a:r>
              <a:rPr lang="fr-FR" sz="7200" b="1" dirty="0" err="1">
                <a:solidFill>
                  <a:schemeClr val="accent2"/>
                </a:solidFill>
              </a:rPr>
              <a:t>voyages</a:t>
            </a:r>
            <a:r>
              <a:rPr lang="fr-FR" sz="7200" b="1" dirty="0">
                <a:solidFill>
                  <a:schemeClr val="accent2"/>
                </a:solidFill>
              </a:rPr>
              <a:t> ! 2022</a:t>
            </a:r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071FE447-B7FB-4E62-988F-88900CFB527D}"/>
              </a:ext>
            </a:extLst>
          </p:cNvPr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/>
              <a:t> Amicale du personnel - Assemblée générale 2022</a:t>
            </a:r>
            <a:endParaRPr lang="en-US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456D29F-83CC-4FCF-B372-D977D69B61F1}"/>
              </a:ext>
            </a:extLst>
          </p:cNvPr>
          <p:cNvSpPr txBox="1"/>
          <p:nvPr/>
        </p:nvSpPr>
        <p:spPr>
          <a:xfrm>
            <a:off x="5644453" y="1370005"/>
            <a:ext cx="4135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Vietnam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246A806-322E-4F75-92A9-66EE63F6EC4B}"/>
              </a:ext>
            </a:extLst>
          </p:cNvPr>
          <p:cNvSpPr txBox="1"/>
          <p:nvPr/>
        </p:nvSpPr>
        <p:spPr>
          <a:xfrm>
            <a:off x="6096000" y="2269836"/>
            <a:ext cx="444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Du 19 au 30 novembre 2022</a:t>
            </a:r>
          </a:p>
        </p:txBody>
      </p:sp>
      <p:pic>
        <p:nvPicPr>
          <p:cNvPr id="24" name="Espace réservé pour une image  7">
            <a:extLst>
              <a:ext uri="{FF2B5EF4-FFF2-40B4-BE49-F238E27FC236}">
                <a16:creationId xmlns:a16="http://schemas.microsoft.com/office/drawing/2014/main" id="{FF1DC91D-0AEF-4231-ADFC-AE37263BAF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3226" y="1424371"/>
            <a:ext cx="5002149" cy="3861732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Une image contenant plante, sombre, décoré, très coloré&#10;&#10;Description générée automatiquement">
            <a:extLst>
              <a:ext uri="{FF2B5EF4-FFF2-40B4-BE49-F238E27FC236}">
                <a16:creationId xmlns:a16="http://schemas.microsoft.com/office/drawing/2014/main" id="{9383243F-11C5-45F4-8ADA-BE7412421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165961" y="2372122"/>
            <a:ext cx="3938683" cy="354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8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2E0758F-800F-4D47-AF26-256D566F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1293" y="2139446"/>
            <a:ext cx="4135272" cy="413527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55914D-EDDC-4439-BEA0-B9147CE2FBB7}"/>
              </a:ext>
            </a:extLst>
          </p:cNvPr>
          <p:cNvSpPr txBox="1"/>
          <p:nvPr/>
        </p:nvSpPr>
        <p:spPr>
          <a:xfrm>
            <a:off x="2786373" y="-445220"/>
            <a:ext cx="9327250" cy="1582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7200" b="1" dirty="0">
                <a:solidFill>
                  <a:schemeClr val="accent2"/>
                </a:solidFill>
              </a:rPr>
              <a:t>Voyages </a:t>
            </a:r>
            <a:r>
              <a:rPr lang="fr-FR" sz="7200" b="1" dirty="0" err="1">
                <a:solidFill>
                  <a:schemeClr val="accent2"/>
                </a:solidFill>
              </a:rPr>
              <a:t>voyages</a:t>
            </a:r>
            <a:r>
              <a:rPr lang="fr-FR" sz="7200" b="1" dirty="0">
                <a:solidFill>
                  <a:schemeClr val="accent2"/>
                </a:solidFill>
              </a:rPr>
              <a:t> ! 2022</a:t>
            </a:r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071FE447-B7FB-4E62-988F-88900CFB527D}"/>
              </a:ext>
            </a:extLst>
          </p:cNvPr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/>
              <a:t> Amicale du personnel - Assemblée générale 2022</a:t>
            </a:r>
            <a:endParaRPr lang="en-US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456D29F-83CC-4FCF-B372-D977D69B61F1}"/>
              </a:ext>
            </a:extLst>
          </p:cNvPr>
          <p:cNvSpPr txBox="1"/>
          <p:nvPr/>
        </p:nvSpPr>
        <p:spPr>
          <a:xfrm>
            <a:off x="5644453" y="1370005"/>
            <a:ext cx="4135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Vienne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246A806-322E-4F75-92A9-66EE63F6EC4B}"/>
              </a:ext>
            </a:extLst>
          </p:cNvPr>
          <p:cNvSpPr txBox="1"/>
          <p:nvPr/>
        </p:nvSpPr>
        <p:spPr>
          <a:xfrm>
            <a:off x="6096000" y="2269836"/>
            <a:ext cx="4338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Du 17 au 19 décembre 2022</a:t>
            </a:r>
          </a:p>
        </p:txBody>
      </p:sp>
      <p:pic>
        <p:nvPicPr>
          <p:cNvPr id="24" name="Espace réservé pour une image  7">
            <a:extLst>
              <a:ext uri="{FF2B5EF4-FFF2-40B4-BE49-F238E27FC236}">
                <a16:creationId xmlns:a16="http://schemas.microsoft.com/office/drawing/2014/main" id="{FF1DC91D-0AEF-4231-ADFC-AE37263BAF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9732" y="1424371"/>
            <a:ext cx="4729136" cy="3861732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Une image contenant plante, sombre, décoré, très coloré&#10;&#10;Description générée automatiquement">
            <a:extLst>
              <a:ext uri="{FF2B5EF4-FFF2-40B4-BE49-F238E27FC236}">
                <a16:creationId xmlns:a16="http://schemas.microsoft.com/office/drawing/2014/main" id="{E4C98668-BFB7-493F-B870-072D5636A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165961" y="2372122"/>
            <a:ext cx="3938683" cy="354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9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9F38109-6CA7-491B-A6A4-D2A06300E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07708C9-4DE8-42DC-8556-86EFA6F0B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093E2E4-CE1B-4314-8AD0-0555B7CAC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8D8D66C-6E87-4017-8A48-ED6A4578A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1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Amicale du personnel - Assemblée </a:t>
            </a:r>
            <a:r>
              <a:rPr lang="en-US" b="1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générale</a:t>
            </a:r>
            <a:r>
              <a:rPr lang="en-US" b="1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9743" y="624143"/>
            <a:ext cx="567731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Comptes</a:t>
            </a:r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prévisionnels</a:t>
            </a:r>
            <a:b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2022</a:t>
            </a:r>
          </a:p>
        </p:txBody>
      </p:sp>
      <p:pic>
        <p:nvPicPr>
          <p:cNvPr id="6" name="Espace réservé pour une image  5" descr="Une image contenant texte, boîtier&#10;&#10;Description générée automatiquement">
            <a:extLst>
              <a:ext uri="{FF2B5EF4-FFF2-40B4-BE49-F238E27FC236}">
                <a16:creationId xmlns:a16="http://schemas.microsoft.com/office/drawing/2014/main" id="{4511A2FC-6A54-49D3-8E3C-B8265C8B86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757547" y="671609"/>
            <a:ext cx="4667250" cy="4667250"/>
          </a:xfrm>
        </p:spPr>
      </p:pic>
    </p:spTree>
    <p:extLst>
      <p:ext uri="{BB962C8B-B14F-4D97-AF65-F5344CB8AC3E}">
        <p14:creationId xmlns:p14="http://schemas.microsoft.com/office/powerpoint/2010/main" val="3058347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FBE60D9-C33B-4CBA-B1FB-1372B3213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237" y="302789"/>
            <a:ext cx="7797599" cy="6008138"/>
          </a:xfrm>
          <a:prstGeom prst="rect">
            <a:avLst/>
          </a:prstGeom>
        </p:spPr>
      </p:pic>
      <p:pic>
        <p:nvPicPr>
          <p:cNvPr id="7" name="Espace réservé pour une image  5" descr="Une image contenant texte, boîtier&#10;&#10;Description générée automatiquement">
            <a:extLst>
              <a:ext uri="{FF2B5EF4-FFF2-40B4-BE49-F238E27FC236}">
                <a16:creationId xmlns:a16="http://schemas.microsoft.com/office/drawing/2014/main" id="{90BB7301-8730-4136-AFB1-BBE4BC48A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2133600" cy="21336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55914D-EDDC-4439-BEA0-B9147CE2FBB7}"/>
              </a:ext>
            </a:extLst>
          </p:cNvPr>
          <p:cNvSpPr txBox="1"/>
          <p:nvPr/>
        </p:nvSpPr>
        <p:spPr>
          <a:xfrm>
            <a:off x="2216238" y="-238620"/>
            <a:ext cx="590252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/>
              <a:t>  Comptes prévisionnels 2022</a:t>
            </a:r>
          </a:p>
        </p:txBody>
      </p:sp>
      <p:sp>
        <p:nvSpPr>
          <p:cNvPr id="11" name="Espace réservé du pied de page 8">
            <a:extLst>
              <a:ext uri="{FF2B5EF4-FFF2-40B4-BE49-F238E27FC236}">
                <a16:creationId xmlns:a16="http://schemas.microsoft.com/office/drawing/2014/main" id="{071FE447-B7FB-4E62-988F-88900CFB527D}"/>
              </a:ext>
            </a:extLst>
          </p:cNvPr>
          <p:cNvSpPr txBox="1">
            <a:spLocks/>
          </p:cNvSpPr>
          <p:nvPr/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/>
              <a:t> Amicale du personnel - Assemblée générale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8272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9F38109-6CA7-491B-A6A4-D2A06300E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07708C9-4DE8-42DC-8556-86EFA6F0B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093E2E4-CE1B-4314-8AD0-0555B7CAC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8D8D66C-6E87-4017-8A48-ED6A4578A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1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Amicale du personnel - Assemblée </a:t>
            </a:r>
            <a:r>
              <a:rPr lang="en-US" b="1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générale</a:t>
            </a:r>
            <a:r>
              <a:rPr lang="en-US" b="1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9743" y="624143"/>
            <a:ext cx="567731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7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Informations</a:t>
            </a:r>
            <a:b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8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2023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4B2EE731-4A89-4FDB-9D23-75C6F7B030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544945" y="624143"/>
            <a:ext cx="4801270" cy="4124901"/>
          </a:xfrm>
        </p:spPr>
      </p:pic>
    </p:spTree>
    <p:extLst>
      <p:ext uri="{BB962C8B-B14F-4D97-AF65-F5344CB8AC3E}">
        <p14:creationId xmlns:p14="http://schemas.microsoft.com/office/powerpoint/2010/main" val="3836872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D5DD3-FB69-4284-98C6-0F44FDADA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501" y="1085692"/>
            <a:ext cx="5391384" cy="5229046"/>
          </a:xfrm>
        </p:spPr>
        <p:txBody>
          <a:bodyPr anchor="t">
            <a:normAutofit fontScale="90000"/>
          </a:bodyPr>
          <a:lstStyle/>
          <a:p>
            <a:r>
              <a:rPr lang="fr-FR" sz="4400" b="1" dirty="0"/>
              <a:t>Week-end à Londres</a:t>
            </a:r>
            <a:br>
              <a:rPr lang="fr-FR" dirty="0"/>
            </a:br>
            <a:r>
              <a:rPr lang="fr-FR" dirty="0"/>
              <a:t>18 et 19 janvier 2020	</a:t>
            </a:r>
            <a:br>
              <a:rPr lang="fr-FR" dirty="0"/>
            </a:br>
            <a:br>
              <a:rPr lang="fr-FR" dirty="0"/>
            </a:br>
            <a:r>
              <a:rPr lang="fr-FR" sz="2700" dirty="0"/>
              <a:t>34 personnes inscrites</a:t>
            </a:r>
            <a:br>
              <a:rPr lang="fr-FR" dirty="0"/>
            </a:br>
            <a:br>
              <a:rPr lang="fr-FR" dirty="0"/>
            </a:br>
            <a:r>
              <a:rPr lang="fr-FR" sz="2700" dirty="0"/>
              <a:t>Coût pour l’amicale : </a:t>
            </a:r>
            <a:r>
              <a:rPr lang="fr-FR" dirty="0"/>
              <a:t>2 741,00 € 	</a:t>
            </a:r>
            <a:br>
              <a:rPr lang="fr-FR" dirty="0"/>
            </a:br>
            <a:br>
              <a:rPr lang="fr-FR" dirty="0"/>
            </a:br>
            <a:r>
              <a:rPr lang="fr-FR" sz="3100" dirty="0"/>
              <a:t>Week-End en train avec hébergement </a:t>
            </a:r>
            <a:r>
              <a:rPr lang="fr-FR" dirty="0"/>
              <a:t>	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0B9B2A-2094-441C-B70F-C4C824AE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4</a:t>
            </a:fld>
            <a:endParaRPr lang="fr-FR" noProof="0"/>
          </a:p>
        </p:txBody>
      </p:sp>
      <p:pic>
        <p:nvPicPr>
          <p:cNvPr id="8" name="Espace réservé pour une image  7" descr="Une image contenant texte, bâtiment, rue, extérieur&#10;&#10;Description générée automatiquement">
            <a:extLst>
              <a:ext uri="{FF2B5EF4-FFF2-40B4-BE49-F238E27FC236}">
                <a16:creationId xmlns:a16="http://schemas.microsoft.com/office/drawing/2014/main" id="{29B6B81D-B66F-4B64-A73B-DDEA0DF196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278" r="12278"/>
          <a:stretch>
            <a:fillRect/>
          </a:stretch>
        </p:blipFill>
        <p:spPr/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DA23222-F30F-4716-ADF1-45B51D708E6C}"/>
              </a:ext>
            </a:extLst>
          </p:cNvPr>
          <p:cNvSpPr txBox="1">
            <a:spLocks/>
          </p:cNvSpPr>
          <p:nvPr/>
        </p:nvSpPr>
        <p:spPr>
          <a:xfrm>
            <a:off x="4799761" y="645096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</a:rPr>
              <a:t> Amicale du personnel - Assemblée générale 2022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711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9F38109-6CA7-491B-A6A4-D2A06300E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07708C9-4DE8-42DC-8556-86EFA6F0B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093E2E4-CE1B-4314-8AD0-0555B7CAC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8D8D66C-6E87-4017-8A48-ED6A4578A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1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Amicale du personnel - Assemblée </a:t>
            </a:r>
            <a:r>
              <a:rPr lang="en-US" b="1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générale</a:t>
            </a:r>
            <a:r>
              <a:rPr lang="en-US" b="1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4427" y="1652844"/>
            <a:ext cx="567731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8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  <a:br>
              <a:rPr lang="en-US" sz="8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8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8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Propositions</a:t>
            </a:r>
            <a:b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4511A2FC-6A54-49D3-8E3C-B8265C8B86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757547" y="671609"/>
            <a:ext cx="4667250" cy="4667250"/>
          </a:xfrm>
        </p:spPr>
      </p:pic>
    </p:spTree>
    <p:extLst>
      <p:ext uri="{BB962C8B-B14F-4D97-AF65-F5344CB8AC3E}">
        <p14:creationId xmlns:p14="http://schemas.microsoft.com/office/powerpoint/2010/main" val="1930323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D5DD3-FB69-4284-98C6-0F44FDADA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501" y="1085692"/>
            <a:ext cx="5391384" cy="5229046"/>
          </a:xfrm>
        </p:spPr>
        <p:txBody>
          <a:bodyPr anchor="t">
            <a:normAutofit fontScale="90000"/>
          </a:bodyPr>
          <a:lstStyle/>
          <a:p>
            <a:r>
              <a:rPr lang="fr-FR" sz="4400" b="1" dirty="0"/>
              <a:t>Karting sur glace</a:t>
            </a:r>
            <a:br>
              <a:rPr lang="fr-FR" dirty="0"/>
            </a:br>
            <a:r>
              <a:rPr lang="fr-FR" dirty="0"/>
              <a:t>4 février 2020	</a:t>
            </a:r>
            <a:br>
              <a:rPr lang="fr-FR" dirty="0"/>
            </a:br>
            <a:br>
              <a:rPr lang="fr-FR" dirty="0"/>
            </a:br>
            <a:r>
              <a:rPr lang="fr-FR" sz="2700" dirty="0"/>
              <a:t>32 personnes inscrites</a:t>
            </a:r>
            <a:br>
              <a:rPr lang="fr-FR" dirty="0"/>
            </a:br>
            <a:br>
              <a:rPr lang="fr-FR" dirty="0"/>
            </a:br>
            <a:r>
              <a:rPr lang="fr-FR" sz="2700" dirty="0"/>
              <a:t>Coût pour l’amicale : </a:t>
            </a:r>
            <a:r>
              <a:rPr lang="fr-FR" dirty="0"/>
              <a:t>1 672,80 € 	</a:t>
            </a:r>
            <a:br>
              <a:rPr lang="fr-FR" dirty="0"/>
            </a:br>
            <a:br>
              <a:rPr lang="fr-FR" dirty="0"/>
            </a:br>
            <a:r>
              <a:rPr lang="fr-FR" dirty="0"/>
              <a:t>Avec stand crêpes et boissons</a:t>
            </a:r>
            <a:r>
              <a:rPr lang="fr-FR" sz="3100" dirty="0"/>
              <a:t> </a:t>
            </a:r>
            <a:r>
              <a:rPr lang="fr-FR" dirty="0"/>
              <a:t>	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0B9B2A-2094-441C-B70F-C4C824AE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5</a:t>
            </a:fld>
            <a:endParaRPr lang="fr-FR" noProof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9B6B81D-B66F-4B64-A73B-DDEA0DF196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283464" y="1758919"/>
            <a:ext cx="5221224" cy="3349306"/>
          </a:xfr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DA23222-F30F-4716-ADF1-45B51D708E6C}"/>
              </a:ext>
            </a:extLst>
          </p:cNvPr>
          <p:cNvSpPr txBox="1">
            <a:spLocks/>
          </p:cNvSpPr>
          <p:nvPr/>
        </p:nvSpPr>
        <p:spPr>
          <a:xfrm>
            <a:off x="4799761" y="645096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</a:rPr>
              <a:t> Amicale du personnel - Assemblée générale 2022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29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D5DD3-FB69-4284-98C6-0F44FDADA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501" y="1085692"/>
            <a:ext cx="5391384" cy="5229046"/>
          </a:xfrm>
        </p:spPr>
        <p:txBody>
          <a:bodyPr anchor="t">
            <a:normAutofit/>
          </a:bodyPr>
          <a:lstStyle/>
          <a:p>
            <a:r>
              <a:rPr lang="fr-FR" sz="4400" b="1" dirty="0"/>
              <a:t>Le souffle de la Terre</a:t>
            </a: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dirty="0"/>
            </a:br>
            <a:r>
              <a:rPr lang="fr-FR" dirty="0"/>
              <a:t>	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0B9B2A-2094-441C-B70F-C4C824AE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6</a:t>
            </a:fld>
            <a:endParaRPr lang="fr-FR" noProof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9B6B81D-B66F-4B64-A73B-DDEA0DF196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283464" y="822960"/>
            <a:ext cx="5221224" cy="5221224"/>
          </a:xfr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DA23222-F30F-4716-ADF1-45B51D708E6C}"/>
              </a:ext>
            </a:extLst>
          </p:cNvPr>
          <p:cNvSpPr txBox="1">
            <a:spLocks/>
          </p:cNvSpPr>
          <p:nvPr/>
        </p:nvSpPr>
        <p:spPr>
          <a:xfrm>
            <a:off x="4799761" y="645096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</a:rPr>
              <a:t> Amicale du personnel - Assemblée générale 2022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2" name="Image 11" descr="Une image contenant plante, sombre, décoré, très coloré&#10;&#10;Description générée automatiquement">
            <a:extLst>
              <a:ext uri="{FF2B5EF4-FFF2-40B4-BE49-F238E27FC236}">
                <a16:creationId xmlns:a16="http://schemas.microsoft.com/office/drawing/2014/main" id="{44A9E680-68F6-4CC4-8EDA-945B2D159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033" y="1416238"/>
            <a:ext cx="3498259" cy="31460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9899E6-5F7C-499B-B104-3B6E56D33E30}"/>
              </a:ext>
            </a:extLst>
          </p:cNvPr>
          <p:cNvSpPr/>
          <p:nvPr/>
        </p:nvSpPr>
        <p:spPr>
          <a:xfrm rot="20135282">
            <a:off x="7103825" y="3719192"/>
            <a:ext cx="3976601" cy="193899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6000" dirty="0">
                <a:solidFill>
                  <a:srgbClr val="C00000"/>
                </a:solidFill>
                <a:latin typeface="Arial Black" panose="020B0A04020102020204" pitchFamily="34" charset="0"/>
              </a:rPr>
              <a:t>Reporté </a:t>
            </a:r>
          </a:p>
          <a:p>
            <a:pPr algn="ctr"/>
            <a:r>
              <a:rPr lang="fr-FR" sz="6000" dirty="0">
                <a:solidFill>
                  <a:srgbClr val="C00000"/>
                </a:solidFill>
                <a:latin typeface="Arial Black" panose="020B0A04020102020204" pitchFamily="34" charset="0"/>
              </a:rPr>
              <a:t>en 2022</a:t>
            </a:r>
            <a:endParaRPr lang="fr-FR" sz="6000" b="1" cap="none" spc="0" dirty="0">
              <a:ln/>
              <a:solidFill>
                <a:srgbClr val="C0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730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D5DD3-FB69-4284-98C6-0F44FDADA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501" y="1085692"/>
            <a:ext cx="5391384" cy="5229046"/>
          </a:xfrm>
        </p:spPr>
        <p:txBody>
          <a:bodyPr anchor="t">
            <a:normAutofit/>
          </a:bodyPr>
          <a:lstStyle/>
          <a:p>
            <a:r>
              <a:rPr lang="fr-FR" sz="4400" b="1" dirty="0"/>
              <a:t>Best of 80</a:t>
            </a: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dirty="0"/>
            </a:br>
            <a:r>
              <a:rPr lang="fr-FR" dirty="0"/>
              <a:t>	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0B9B2A-2094-441C-B70F-C4C824AE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7</a:t>
            </a:fld>
            <a:endParaRPr lang="fr-FR" noProof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9B6B81D-B66F-4B64-A73B-DDEA0DF196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283464" y="822960"/>
            <a:ext cx="5221224" cy="5221224"/>
          </a:xfr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DA23222-F30F-4716-ADF1-45B51D708E6C}"/>
              </a:ext>
            </a:extLst>
          </p:cNvPr>
          <p:cNvSpPr txBox="1">
            <a:spLocks/>
          </p:cNvSpPr>
          <p:nvPr/>
        </p:nvSpPr>
        <p:spPr>
          <a:xfrm>
            <a:off x="4799761" y="645096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</a:rPr>
              <a:t> Amicale du personnel - Assemblée générale 2022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2" name="Image 11" descr="Une image contenant plante, sombre, décoré, très coloré&#10;&#10;Description générée automatiquement">
            <a:extLst>
              <a:ext uri="{FF2B5EF4-FFF2-40B4-BE49-F238E27FC236}">
                <a16:creationId xmlns:a16="http://schemas.microsoft.com/office/drawing/2014/main" id="{44A9E680-68F6-4CC4-8EDA-945B2D159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033" y="1416238"/>
            <a:ext cx="3498259" cy="31460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9899E6-5F7C-499B-B104-3B6E56D33E30}"/>
              </a:ext>
            </a:extLst>
          </p:cNvPr>
          <p:cNvSpPr/>
          <p:nvPr/>
        </p:nvSpPr>
        <p:spPr>
          <a:xfrm rot="20135282">
            <a:off x="7103825" y="4180856"/>
            <a:ext cx="3976601" cy="1015663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6000" cap="all" dirty="0" err="1">
                <a:solidFill>
                  <a:srgbClr val="C00000"/>
                </a:solidFill>
                <a:latin typeface="Arial Black" panose="020B0A04020102020204" pitchFamily="34" charset="0"/>
              </a:rPr>
              <a:t>ANNULé</a:t>
            </a:r>
            <a:endParaRPr lang="fr-FR" sz="6000" b="1" cap="all" spc="0" dirty="0">
              <a:ln/>
              <a:solidFill>
                <a:srgbClr val="C0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683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D5DD3-FB69-4284-98C6-0F44FDADA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501" y="1085692"/>
            <a:ext cx="5391384" cy="5229046"/>
          </a:xfrm>
        </p:spPr>
        <p:txBody>
          <a:bodyPr anchor="t">
            <a:normAutofit/>
          </a:bodyPr>
          <a:lstStyle/>
          <a:p>
            <a:r>
              <a:rPr lang="fr-FR" sz="4400" b="1" dirty="0"/>
              <a:t>Séjour à Dubaï</a:t>
            </a: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dirty="0"/>
            </a:br>
            <a:r>
              <a:rPr lang="fr-FR" dirty="0"/>
              <a:t>	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0B9B2A-2094-441C-B70F-C4C824AE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8</a:t>
            </a:fld>
            <a:endParaRPr lang="fr-FR" noProof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9B6B81D-B66F-4B64-A73B-DDEA0DF196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283464" y="822960"/>
            <a:ext cx="5221224" cy="5221224"/>
          </a:xfr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DA23222-F30F-4716-ADF1-45B51D708E6C}"/>
              </a:ext>
            </a:extLst>
          </p:cNvPr>
          <p:cNvSpPr txBox="1">
            <a:spLocks/>
          </p:cNvSpPr>
          <p:nvPr/>
        </p:nvSpPr>
        <p:spPr>
          <a:xfrm>
            <a:off x="4799761" y="645096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</a:rPr>
              <a:t> Amicale du personnel - Assemblée générale 2022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2" name="Image 11" descr="Une image contenant plante, sombre, décoré, très coloré&#10;&#10;Description générée automatiquement">
            <a:extLst>
              <a:ext uri="{FF2B5EF4-FFF2-40B4-BE49-F238E27FC236}">
                <a16:creationId xmlns:a16="http://schemas.microsoft.com/office/drawing/2014/main" id="{44A9E680-68F6-4CC4-8EDA-945B2D159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033" y="1416238"/>
            <a:ext cx="3498259" cy="31460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9899E6-5F7C-499B-B104-3B6E56D33E30}"/>
              </a:ext>
            </a:extLst>
          </p:cNvPr>
          <p:cNvSpPr/>
          <p:nvPr/>
        </p:nvSpPr>
        <p:spPr>
          <a:xfrm rot="20135282">
            <a:off x="7103825" y="3719192"/>
            <a:ext cx="3976601" cy="193899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6000" dirty="0">
                <a:solidFill>
                  <a:srgbClr val="C00000"/>
                </a:solidFill>
                <a:latin typeface="Arial Black" panose="020B0A04020102020204" pitchFamily="34" charset="0"/>
              </a:rPr>
              <a:t>Reporté </a:t>
            </a:r>
          </a:p>
          <a:p>
            <a:pPr algn="ctr"/>
            <a:r>
              <a:rPr lang="fr-FR" sz="6000" dirty="0">
                <a:solidFill>
                  <a:srgbClr val="C00000"/>
                </a:solidFill>
                <a:latin typeface="Arial Black" panose="020B0A04020102020204" pitchFamily="34" charset="0"/>
              </a:rPr>
              <a:t>en 2021</a:t>
            </a:r>
            <a:endParaRPr lang="fr-FR" sz="6000" b="1" cap="none" spc="0" dirty="0">
              <a:ln/>
              <a:solidFill>
                <a:srgbClr val="C0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413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D5DD3-FB69-4284-98C6-0F44FDADA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501" y="1085692"/>
            <a:ext cx="5391384" cy="5229046"/>
          </a:xfrm>
        </p:spPr>
        <p:txBody>
          <a:bodyPr anchor="t">
            <a:normAutofit/>
          </a:bodyPr>
          <a:lstStyle/>
          <a:p>
            <a:r>
              <a:rPr lang="fr-FR" sz="4400" b="1" dirty="0"/>
              <a:t>Séjour au Vietnam</a:t>
            </a: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sz="4400" b="1" dirty="0"/>
            </a:br>
            <a:br>
              <a:rPr lang="fr-FR" dirty="0"/>
            </a:br>
            <a:r>
              <a:rPr lang="fr-FR" dirty="0"/>
              <a:t>	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0B9B2A-2094-441C-B70F-C4C824AE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fr-FR" noProof="0" smtClean="0"/>
              <a:pPr rtl="0"/>
              <a:t>9</a:t>
            </a:fld>
            <a:endParaRPr lang="fr-FR" noProof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9B6B81D-B66F-4B64-A73B-DDEA0DF196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283464" y="1418142"/>
            <a:ext cx="5221224" cy="4030860"/>
          </a:xfr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DA23222-F30F-4716-ADF1-45B51D708E6C}"/>
              </a:ext>
            </a:extLst>
          </p:cNvPr>
          <p:cNvSpPr txBox="1">
            <a:spLocks/>
          </p:cNvSpPr>
          <p:nvPr/>
        </p:nvSpPr>
        <p:spPr>
          <a:xfrm>
            <a:off x="4799761" y="6450964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b="1">
                <a:solidFill>
                  <a:srgbClr val="FFFFFF"/>
                </a:solidFill>
              </a:rPr>
              <a:t> Amicale du personnel - Assemblée générale 2022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2" name="Image 11" descr="Une image contenant plante, sombre, décoré, très coloré&#10;&#10;Description générée automatiquement">
            <a:extLst>
              <a:ext uri="{FF2B5EF4-FFF2-40B4-BE49-F238E27FC236}">
                <a16:creationId xmlns:a16="http://schemas.microsoft.com/office/drawing/2014/main" id="{44A9E680-68F6-4CC4-8EDA-945B2D159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033" y="1416238"/>
            <a:ext cx="3498259" cy="31460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9899E6-5F7C-499B-B104-3B6E56D33E30}"/>
              </a:ext>
            </a:extLst>
          </p:cNvPr>
          <p:cNvSpPr/>
          <p:nvPr/>
        </p:nvSpPr>
        <p:spPr>
          <a:xfrm rot="20135282">
            <a:off x="7103825" y="3719192"/>
            <a:ext cx="3976601" cy="193899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6000" dirty="0">
                <a:solidFill>
                  <a:srgbClr val="C00000"/>
                </a:solidFill>
                <a:latin typeface="Arial Black" panose="020B0A04020102020204" pitchFamily="34" charset="0"/>
              </a:rPr>
              <a:t>Reporté </a:t>
            </a:r>
          </a:p>
          <a:p>
            <a:pPr algn="ctr"/>
            <a:r>
              <a:rPr lang="fr-FR" sz="6000" dirty="0">
                <a:solidFill>
                  <a:srgbClr val="C00000"/>
                </a:solidFill>
                <a:latin typeface="Arial Black" panose="020B0A04020102020204" pitchFamily="34" charset="0"/>
              </a:rPr>
              <a:t>en 2021</a:t>
            </a:r>
            <a:endParaRPr lang="fr-FR" sz="6000" b="1" cap="none" spc="0" dirty="0">
              <a:ln/>
              <a:solidFill>
                <a:srgbClr val="C0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33942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étrospective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BC329F5-30EE-4BF7-AA2A-B837B5141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919F73-B6C2-4A43-95E2-833EC48925F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1011</Words>
  <Application>Microsoft Office PowerPoint</Application>
  <PresentationFormat>Grand écran</PresentationFormat>
  <Paragraphs>168</Paragraphs>
  <Slides>40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5" baseType="lpstr">
      <vt:lpstr>Arial Black</vt:lpstr>
      <vt:lpstr>Calibri</vt:lpstr>
      <vt:lpstr>Calibri Light</vt:lpstr>
      <vt:lpstr>Wingdings</vt:lpstr>
      <vt:lpstr>Rétrospective</vt:lpstr>
      <vt:lpstr>Assemblée Générale</vt:lpstr>
      <vt:lpstr>Présentation PowerPoint</vt:lpstr>
      <vt:lpstr>Rapport d’activité  2020</vt:lpstr>
      <vt:lpstr>Week-end à Londres 18 et 19 janvier 2020   34 personnes inscrites  Coût pour l’amicale : 2 741,00 €    Week-End en train avec hébergement   </vt:lpstr>
      <vt:lpstr>Karting sur glace 4 février 2020   32 personnes inscrites  Coût pour l’amicale : 1 672,80 €    Avec stand crêpes et boissons   </vt:lpstr>
      <vt:lpstr>Le souffle de la Terre       </vt:lpstr>
      <vt:lpstr>Best of 80       </vt:lpstr>
      <vt:lpstr>Séjour à Dubaï       </vt:lpstr>
      <vt:lpstr>Séjour au Vietnam       </vt:lpstr>
      <vt:lpstr>Séjour à Vienne       </vt:lpstr>
      <vt:lpstr>Noël des enfants Pas de spectacle pour cause de pandémie   Coût pour l’amicale : 12 261,30 €    Avec des chèques cadeaux et des confiseries   </vt:lpstr>
      <vt:lpstr>Rapport d’activité  2021</vt:lpstr>
      <vt:lpstr>Visites avec l’Office du Tourisme  Souterrains de Pontoise  26 septembre, 25 inscriptions. Les peintres à Pontoise  3 octobre, 7 inscriptions. L’Axe Majeur  17 octobre, 11 inscriptions.  Coût pour l’amicale : 293,00 €    </vt:lpstr>
      <vt:lpstr>Week-end au Futuroscope 9 et 10 octobre 2021   51 personnes inscrites  Coût pour l’amicale : 6 439,00 €    Avec train, hébergement et restauration   </vt:lpstr>
      <vt:lpstr>Théâtre « Un chalet à Gstaad » Samedi 4 décembre    30 personnes inscrites  Coût pour l’amicale : 1 355,00 €    Avec transport et restauration   </vt:lpstr>
      <vt:lpstr>Best of 80       </vt:lpstr>
      <vt:lpstr>Séjour à Dubaï       </vt:lpstr>
      <vt:lpstr>Séjour au Vietnam       </vt:lpstr>
      <vt:lpstr>Séjour à Vienne       </vt:lpstr>
      <vt:lpstr>Noël des enfants Au cinéma de Vauréal   Coût pour l’amicale : 13 111,12 €    Avec des chèques cadeaux, une séance de cinéma et des confiseries   </vt:lpstr>
      <vt:lpstr>Bilan du CNAS   2020</vt:lpstr>
      <vt:lpstr>Présentation PowerPoint</vt:lpstr>
      <vt:lpstr>Présentation PowerPoint</vt:lpstr>
      <vt:lpstr>Présentation PowerPoint</vt:lpstr>
      <vt:lpstr>Approbation des comptes 2020</vt:lpstr>
      <vt:lpstr>Présentation PowerPoint</vt:lpstr>
      <vt:lpstr>Présentation PowerPoint</vt:lpstr>
      <vt:lpstr>Approbation des comptes 2021</vt:lpstr>
      <vt:lpstr>Présentation PowerPoint</vt:lpstr>
      <vt:lpstr>Présentation PowerPoint</vt:lpstr>
      <vt:lpstr>Rappel du programme  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Comptes prévisionnels 2022</vt:lpstr>
      <vt:lpstr>Présentation PowerPoint</vt:lpstr>
      <vt:lpstr>Informations 2023</vt:lpstr>
      <vt:lpstr>Questions  Propositions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Assemblée Générale</dc:title>
  <dc:creator>REISSI Francois</dc:creator>
  <cp:lastModifiedBy>BARBEAU Fabienne</cp:lastModifiedBy>
  <cp:revision>43</cp:revision>
  <dcterms:created xsi:type="dcterms:W3CDTF">2022-09-14T07:50:22Z</dcterms:created>
  <dcterms:modified xsi:type="dcterms:W3CDTF">2022-10-05T14:02:14Z</dcterms:modified>
</cp:coreProperties>
</file>